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Montserrat SemiBold"/>
      <p:regular r:id="rId23"/>
      <p:bold r:id="rId24"/>
      <p:italic r:id="rId25"/>
      <p:boldItalic r:id="rId26"/>
    </p:embeddedFont>
    <p:embeddedFont>
      <p:font typeface="Oswald Medium"/>
      <p:regular r:id="rId27"/>
      <p:bold r:id="rId28"/>
    </p:embeddedFont>
    <p:embeddedFont>
      <p:font typeface="Montserrat Black"/>
      <p:bold r:id="rId29"/>
      <p:boldItalic r:id="rId30"/>
    </p:embeddedFon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Oswald Light"/>
      <p:regular r:id="rId39"/>
      <p:bold r:id="rId40"/>
    </p:embeddedFont>
    <p:embeddedFont>
      <p:font typeface="Montserrat Light"/>
      <p:regular r:id="rId41"/>
      <p:bold r:id="rId42"/>
      <p:italic r:id="rId43"/>
      <p:boldItalic r:id="rId44"/>
    </p:embeddedFont>
    <p:embeddedFont>
      <p:font typeface="Montserrat ExtraLight"/>
      <p:regular r:id="rId45"/>
      <p:bold r:id="rId46"/>
      <p:italic r:id="rId47"/>
      <p:boldItalic r:id="rId48"/>
    </p:embeddedFont>
    <p:embeddedFont>
      <p:font typeface="Montserrat ExtraBold"/>
      <p:bold r:id="rId49"/>
      <p:boldItalic r:id="rId50"/>
    </p:embeddedFont>
    <p:embeddedFont>
      <p:font typeface="Oswal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swaldLight-bold.fntdata"/><Relationship Id="rId42" Type="http://schemas.openxmlformats.org/officeDocument/2006/relationships/font" Target="fonts/MontserratLight-bold.fntdata"/><Relationship Id="rId41" Type="http://schemas.openxmlformats.org/officeDocument/2006/relationships/font" Target="fonts/MontserratLight-regular.fntdata"/><Relationship Id="rId44" Type="http://schemas.openxmlformats.org/officeDocument/2006/relationships/font" Target="fonts/MontserratLight-boldItalic.fntdata"/><Relationship Id="rId43" Type="http://schemas.openxmlformats.org/officeDocument/2006/relationships/font" Target="fonts/MontserratLight-italic.fntdata"/><Relationship Id="rId46" Type="http://schemas.openxmlformats.org/officeDocument/2006/relationships/font" Target="fonts/MontserratExtraLight-bold.fntdata"/><Relationship Id="rId45" Type="http://schemas.openxmlformats.org/officeDocument/2006/relationships/font" Target="fonts/MontserratExtra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ExtraLight-boldItalic.fntdata"/><Relationship Id="rId47" Type="http://schemas.openxmlformats.org/officeDocument/2006/relationships/font" Target="fonts/MontserratExtraLight-italic.fntdata"/><Relationship Id="rId49" Type="http://schemas.openxmlformats.org/officeDocument/2006/relationships/font" Target="fonts/MontserratExtraBo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MontserratBlack-boldItalic.fntdata"/><Relationship Id="rId33" Type="http://schemas.openxmlformats.org/officeDocument/2006/relationships/font" Target="fonts/Montserrat-italic.fntdata"/><Relationship Id="rId32" Type="http://schemas.openxmlformats.org/officeDocument/2006/relationships/font" Target="fonts/Montserrat-bold.fntdata"/><Relationship Id="rId35" Type="http://schemas.openxmlformats.org/officeDocument/2006/relationships/font" Target="fonts/MontserratMedium-regular.fntdata"/><Relationship Id="rId34" Type="http://schemas.openxmlformats.org/officeDocument/2006/relationships/font" Target="fonts/Montserrat-boldItalic.fntdata"/><Relationship Id="rId37" Type="http://schemas.openxmlformats.org/officeDocument/2006/relationships/font" Target="fonts/MontserratMedium-italic.fntdata"/><Relationship Id="rId36" Type="http://schemas.openxmlformats.org/officeDocument/2006/relationships/font" Target="fonts/MontserratMedium-bold.fntdata"/><Relationship Id="rId39" Type="http://schemas.openxmlformats.org/officeDocument/2006/relationships/font" Target="fonts/OswaldLight-regular.fntdata"/><Relationship Id="rId38" Type="http://schemas.openxmlformats.org/officeDocument/2006/relationships/font" Target="fonts/MontserratMedium-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ontserratSemiBold-bold.fntdata"/><Relationship Id="rId23" Type="http://schemas.openxmlformats.org/officeDocument/2006/relationships/font" Target="fonts/MontserratSemiBold-regular.fntdata"/><Relationship Id="rId26" Type="http://schemas.openxmlformats.org/officeDocument/2006/relationships/font" Target="fonts/MontserratSemiBold-boldItalic.fntdata"/><Relationship Id="rId25" Type="http://schemas.openxmlformats.org/officeDocument/2006/relationships/font" Target="fonts/MontserratSemiBold-italic.fntdata"/><Relationship Id="rId28" Type="http://schemas.openxmlformats.org/officeDocument/2006/relationships/font" Target="fonts/OswaldMedium-bold.fntdata"/><Relationship Id="rId27" Type="http://schemas.openxmlformats.org/officeDocument/2006/relationships/font" Target="fonts/OswaldMedium-regular.fntdata"/><Relationship Id="rId29" Type="http://schemas.openxmlformats.org/officeDocument/2006/relationships/font" Target="fonts/MontserratBlack-bold.fntdata"/><Relationship Id="rId51" Type="http://schemas.openxmlformats.org/officeDocument/2006/relationships/font" Target="fonts/Oswald-regular.fntdata"/><Relationship Id="rId50" Type="http://schemas.openxmlformats.org/officeDocument/2006/relationships/font" Target="fonts/MontserratExtraBold-boldItalic.fntdata"/><Relationship Id="rId52" Type="http://schemas.openxmlformats.org/officeDocument/2006/relationships/font" Target="fonts/Oswa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5498db55c8_0_15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7" name="Google Shape;327;g35498db55c8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53d32d1e27_2_44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52" name="Google Shape;352;g353d32d1e27_2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5498db55c8_0_8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7" name="Google Shape;377;g35498db55c8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5498db55c8_0_1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2" name="Google Shape;402;g35498db55c8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5498db55c8_0_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0" name="Google Shape;430;g35498db55c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54ab18c771_0_13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1" name="Google Shape;451;g354ab18c771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54ab18c771_0_18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4" name="Google Shape;474;g354ab18c771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94" name="Google Shape;4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2" name="Google Shape;53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3f985d1bf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53f985d1bf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353f985d1bf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398e23b14_0_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5" name="Google Shape;195;g35398e23b1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398e23b14_0_5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2" name="Google Shape;222;g35398e23b14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0" name="Google Shape;25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5" name="Google Shape;2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5498db55c8_0_5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2" name="Google Shape;302;g35498db55c8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1"/>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53" name="Google Shape;53;p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2"/>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6" name="Google Shape;56;p12"/>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57" name="Google Shape;57;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cura">
  <p:cSld name="CUSTOM_1_2">
    <p:bg>
      <p:bgPr>
        <a:solidFill>
          <a:srgbClr val="000000"/>
        </a:solidFill>
      </p:bgPr>
    </p:bg>
    <p:spTree>
      <p:nvGrpSpPr>
        <p:cNvPr id="60" name="Shape 60"/>
        <p:cNvGrpSpPr/>
        <p:nvPr/>
      </p:nvGrpSpPr>
      <p:grpSpPr>
        <a:xfrm>
          <a:off x="0" y="0"/>
          <a:ext cx="0" cy="0"/>
          <a:chOff x="0" y="0"/>
          <a:chExt cx="0" cy="0"/>
        </a:xfrm>
      </p:grpSpPr>
      <p:sp>
        <p:nvSpPr>
          <p:cNvPr id="61" name="Google Shape;61;p14"/>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pic>
        <p:nvPicPr>
          <p:cNvPr id="62" name="Google Shape;62;p14"/>
          <p:cNvPicPr preferRelativeResize="0"/>
          <p:nvPr/>
        </p:nvPicPr>
        <p:blipFill rotWithShape="1">
          <a:blip r:embed="rId2">
            <a:alphaModFix/>
          </a:blip>
          <a:srcRect b="583" l="0" r="0" t="592"/>
          <a:stretch/>
        </p:blipFill>
        <p:spPr>
          <a:xfrm>
            <a:off x="227267" y="160300"/>
            <a:ext cx="2227169" cy="73366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63" name="Shape 63"/>
        <p:cNvGrpSpPr/>
        <p:nvPr/>
      </p:nvGrpSpPr>
      <p:grpSpPr>
        <a:xfrm>
          <a:off x="0" y="0"/>
          <a:ext cx="0" cy="0"/>
          <a:chOff x="0" y="0"/>
          <a:chExt cx="0" cy="0"/>
        </a:xfrm>
      </p:grpSpPr>
      <p:sp>
        <p:nvSpPr>
          <p:cNvPr id="64" name="Google Shape;64;p15"/>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65" name="Google Shape;65;p15"/>
          <p:cNvSpPr/>
          <p:nvPr/>
        </p:nvSpPr>
        <p:spPr>
          <a:xfrm>
            <a:off x="406400" y="1176033"/>
            <a:ext cx="11380800" cy="4800"/>
          </a:xfrm>
          <a:prstGeom prst="rect">
            <a:avLst/>
          </a:prstGeom>
          <a:solidFill>
            <a:srgbClr val="74C0C2"/>
          </a:solidFill>
          <a:ln cap="flat" cmpd="sng" w="9525">
            <a:solidFill>
              <a:srgbClr val="74C0C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txBox="1"/>
          <p:nvPr>
            <p:ph type="title"/>
          </p:nvPr>
        </p:nvSpPr>
        <p:spPr>
          <a:xfrm>
            <a:off x="299200" y="626133"/>
            <a:ext cx="11477100" cy="524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67" name="Google Shape;67;p15"/>
          <p:cNvSpPr txBox="1"/>
          <p:nvPr/>
        </p:nvSpPr>
        <p:spPr>
          <a:xfrm>
            <a:off x="10429867" y="118133"/>
            <a:ext cx="1771500" cy="662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chemeClr val="dk1"/>
                </a:solidFill>
                <a:latin typeface="Montserrat ExtraBold"/>
                <a:ea typeface="Montserrat ExtraBold"/>
                <a:cs typeface="Montserrat ExtraBold"/>
                <a:sym typeface="Montserrat ExtraBold"/>
              </a:rPr>
              <a:t>Proyecto EdPro</a:t>
            </a:r>
            <a:endParaRPr b="0" i="0" sz="1200" u="none" cap="none" strike="noStrike">
              <a:solidFill>
                <a:schemeClr val="dk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_1">
    <p:spTree>
      <p:nvGrpSpPr>
        <p:cNvPr id="68" name="Shape 68"/>
        <p:cNvGrpSpPr/>
        <p:nvPr/>
      </p:nvGrpSpPr>
      <p:grpSpPr>
        <a:xfrm>
          <a:off x="0" y="0"/>
          <a:ext cx="0" cy="0"/>
          <a:chOff x="0" y="0"/>
          <a:chExt cx="0" cy="0"/>
        </a:xfrm>
      </p:grpSpPr>
      <p:sp>
        <p:nvSpPr>
          <p:cNvPr id="69" name="Google Shape;69;p16"/>
          <p:cNvSpPr txBox="1"/>
          <p:nvPr>
            <p:ph idx="12" type="sldNum"/>
          </p:nvPr>
        </p:nvSpPr>
        <p:spPr>
          <a:xfrm>
            <a:off x="11093410" y="6319223"/>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Courier New"/>
                <a:ea typeface="Courier New"/>
                <a:cs typeface="Courier New"/>
                <a:sym typeface="Courier New"/>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Básica Azul">
  <p:cSld name="SECTION_HEADER_1">
    <p:spTree>
      <p:nvGrpSpPr>
        <p:cNvPr id="70" name="Shape 70"/>
        <p:cNvGrpSpPr/>
        <p:nvPr/>
      </p:nvGrpSpPr>
      <p:grpSpPr>
        <a:xfrm>
          <a:off x="0" y="0"/>
          <a:ext cx="0" cy="0"/>
          <a:chOff x="0" y="0"/>
          <a:chExt cx="0" cy="0"/>
        </a:xfrm>
      </p:grpSpPr>
      <p:sp>
        <p:nvSpPr>
          <p:cNvPr id="71" name="Google Shape;71;p17"/>
          <p:cNvSpPr/>
          <p:nvPr/>
        </p:nvSpPr>
        <p:spPr>
          <a:xfrm>
            <a:off x="0" y="6560833"/>
            <a:ext cx="11093100" cy="41700"/>
          </a:xfrm>
          <a:prstGeom prst="rect">
            <a:avLst/>
          </a:prstGeom>
          <a:solidFill>
            <a:srgbClr val="74C0C2"/>
          </a:solidFill>
          <a:ln cap="flat" cmpd="sng" w="9525">
            <a:solidFill>
              <a:srgbClr val="74C0C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7"/>
          <p:cNvSpPr txBox="1"/>
          <p:nvPr>
            <p:ph type="title"/>
          </p:nvPr>
        </p:nvSpPr>
        <p:spPr>
          <a:xfrm>
            <a:off x="402367" y="781600"/>
            <a:ext cx="11441700" cy="1256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700"/>
              <a:buNone/>
              <a:defRPr/>
            </a:lvl1pPr>
            <a:lvl2pPr lvl="1"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2pPr>
            <a:lvl3pPr lvl="2"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3pPr>
            <a:lvl4pPr lvl="3"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4pPr>
            <a:lvl5pPr lvl="4"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5pPr>
            <a:lvl6pPr lvl="5"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6pPr>
            <a:lvl7pPr lvl="6"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7pPr>
            <a:lvl8pPr lvl="7"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8pPr>
            <a:lvl9pPr lvl="8" algn="ctr">
              <a:lnSpc>
                <a:spcPct val="100000"/>
              </a:lnSpc>
              <a:spcBef>
                <a:spcPts val="0"/>
              </a:spcBef>
              <a:spcAft>
                <a:spcPts val="0"/>
              </a:spcAft>
              <a:buSzPts val="4000"/>
              <a:buFont typeface="Montserrat Black"/>
              <a:buNone/>
              <a:defRPr b="0" sz="4000">
                <a:latin typeface="Montserrat Black"/>
                <a:ea typeface="Montserrat Black"/>
                <a:cs typeface="Montserrat Black"/>
                <a:sym typeface="Montserrat Black"/>
              </a:defRPr>
            </a:lvl9pPr>
          </a:lstStyle>
          <a:p/>
        </p:txBody>
      </p:sp>
      <p:sp>
        <p:nvSpPr>
          <p:cNvPr id="73" name="Google Shape;73;p17"/>
          <p:cNvSpPr txBox="1"/>
          <p:nvPr>
            <p:ph idx="12" type="sldNum"/>
          </p:nvPr>
        </p:nvSpPr>
        <p:spPr>
          <a:xfrm>
            <a:off x="11093410" y="63192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3333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74" name="Google Shape;74;p17"/>
          <p:cNvSpPr txBox="1"/>
          <p:nvPr>
            <p:ph idx="1" type="body"/>
          </p:nvPr>
        </p:nvSpPr>
        <p:spPr>
          <a:xfrm>
            <a:off x="621633" y="2144267"/>
            <a:ext cx="11097300" cy="21315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erior">
  <p:cSld name="3_Interior">
    <p:spTree>
      <p:nvGrpSpPr>
        <p:cNvPr id="75" name="Shape 75"/>
        <p:cNvGrpSpPr/>
        <p:nvPr/>
      </p:nvGrpSpPr>
      <p:grpSpPr>
        <a:xfrm>
          <a:off x="0" y="0"/>
          <a:ext cx="0" cy="0"/>
          <a:chOff x="0" y="0"/>
          <a:chExt cx="0" cy="0"/>
        </a:xfrm>
      </p:grpSpPr>
      <p:pic>
        <p:nvPicPr>
          <p:cNvPr id="76" name="Google Shape;76;p18"/>
          <p:cNvPicPr preferRelativeResize="0"/>
          <p:nvPr/>
        </p:nvPicPr>
        <p:blipFill rotWithShape="1">
          <a:blip r:embed="rId2">
            <a:alphaModFix/>
          </a:blip>
          <a:srcRect b="0" l="0" r="0" t="0"/>
          <a:stretch/>
        </p:blipFill>
        <p:spPr>
          <a:xfrm>
            <a:off x="0" y="598711"/>
            <a:ext cx="12191999" cy="482823"/>
          </a:xfrm>
          <a:prstGeom prst="rect">
            <a:avLst/>
          </a:prstGeom>
          <a:noFill/>
          <a:ln>
            <a:noFill/>
          </a:ln>
        </p:spPr>
      </p:pic>
      <p:sp>
        <p:nvSpPr>
          <p:cNvPr id="77" name="Google Shape;77;p18"/>
          <p:cNvSpPr/>
          <p:nvPr/>
        </p:nvSpPr>
        <p:spPr>
          <a:xfrm>
            <a:off x="-34" y="598710"/>
            <a:ext cx="12184500" cy="482700"/>
          </a:xfrm>
          <a:prstGeom prst="rect">
            <a:avLst/>
          </a:prstGeom>
          <a:solidFill>
            <a:schemeClr val="accent1">
              <a:alpha val="572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78" name="Google Shape;78;p18"/>
          <p:cNvSpPr txBox="1"/>
          <p:nvPr>
            <p:ph type="ctrTitle"/>
          </p:nvPr>
        </p:nvSpPr>
        <p:spPr>
          <a:xfrm>
            <a:off x="327381" y="710858"/>
            <a:ext cx="11089200" cy="2586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867"/>
              <a:buFont typeface="Montserrat Medium"/>
              <a:buNone/>
              <a:defRPr b="0" i="0" sz="1867">
                <a:solidFill>
                  <a:schemeClr val="lt1"/>
                </a:solidFill>
                <a:latin typeface="Montserrat Medium"/>
                <a:ea typeface="Montserrat Medium"/>
                <a:cs typeface="Montserrat Medium"/>
                <a:sym typeface="Montserrat Medium"/>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9" name="Google Shape;79;p18"/>
          <p:cNvSpPr txBox="1"/>
          <p:nvPr>
            <p:ph idx="1" type="subTitle"/>
          </p:nvPr>
        </p:nvSpPr>
        <p:spPr>
          <a:xfrm>
            <a:off x="327381" y="234519"/>
            <a:ext cx="6357300" cy="147600"/>
          </a:xfrm>
          <a:prstGeom prst="rect">
            <a:avLst/>
          </a:prstGeom>
          <a:noFill/>
          <a:ln>
            <a:noFill/>
          </a:ln>
        </p:spPr>
        <p:txBody>
          <a:bodyPr anchorCtr="0" anchor="b" bIns="0" lIns="0" spcFirstLastPara="1" rIns="0" wrap="square" tIns="0">
            <a:spAutoFit/>
          </a:bodyPr>
          <a:lstStyle>
            <a:lvl1pPr lvl="0" algn="l">
              <a:lnSpc>
                <a:spcPct val="90000"/>
              </a:lnSpc>
              <a:spcBef>
                <a:spcPts val="1000"/>
              </a:spcBef>
              <a:spcAft>
                <a:spcPts val="0"/>
              </a:spcAft>
              <a:buSzPts val="1067"/>
              <a:buNone/>
              <a:defRPr b="0" i="0" sz="1067">
                <a:solidFill>
                  <a:srgbClr val="A7B3B7"/>
                </a:solidFill>
                <a:latin typeface="Montserrat"/>
                <a:ea typeface="Montserrat"/>
                <a:cs typeface="Montserrat"/>
                <a:sym typeface="Montserrat"/>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2100"/>
              </a:spcAft>
              <a:buClr>
                <a:schemeClr val="dk1"/>
              </a:buClr>
              <a:buSzPts val="1600"/>
              <a:buNone/>
              <a:defRPr sz="1600"/>
            </a:lvl9pPr>
          </a:lstStyle>
          <a:p/>
        </p:txBody>
      </p:sp>
      <p:sp>
        <p:nvSpPr>
          <p:cNvPr id="80" name="Google Shape;80;p18"/>
          <p:cNvSpPr txBox="1"/>
          <p:nvPr/>
        </p:nvSpPr>
        <p:spPr>
          <a:xfrm>
            <a:off x="11573541" y="6292603"/>
            <a:ext cx="411600" cy="36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67"/>
              <a:buFont typeface="Arial"/>
              <a:buNone/>
            </a:pPr>
            <a:fld id="{00000000-1234-1234-1234-123412341234}" type="slidenum">
              <a:rPr b="0" i="0" lang="es-ES" sz="1067" u="none" cap="none" strike="noStrike">
                <a:solidFill>
                  <a:schemeClr val="dk2"/>
                </a:solidFill>
                <a:latin typeface="Montserrat Medium"/>
                <a:ea typeface="Montserrat Medium"/>
                <a:cs typeface="Montserrat Medium"/>
                <a:sym typeface="Montserrat Medium"/>
              </a:rPr>
              <a:t>‹#›</a:t>
            </a:fld>
            <a:endParaRPr b="0" i="0" sz="1067" u="none" cap="none" strike="noStrike">
              <a:solidFill>
                <a:schemeClr val="dk2"/>
              </a:solidFill>
              <a:latin typeface="Montserrat Medium"/>
              <a:ea typeface="Montserrat Medium"/>
              <a:cs typeface="Montserrat Medium"/>
              <a:sym typeface="Montserrat Medium"/>
            </a:endParaRPr>
          </a:p>
        </p:txBody>
      </p:sp>
      <p:cxnSp>
        <p:nvCxnSpPr>
          <p:cNvPr id="81" name="Google Shape;81;p18"/>
          <p:cNvCxnSpPr/>
          <p:nvPr/>
        </p:nvCxnSpPr>
        <p:spPr>
          <a:xfrm>
            <a:off x="11471525" y="6392333"/>
            <a:ext cx="0" cy="16590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45127" y="365760"/>
            <a:ext cx="10515600" cy="1325700"/>
          </a:xfrm>
          <a:prstGeom prst="rect">
            <a:avLst/>
          </a:prstGeom>
          <a:noFill/>
          <a:ln>
            <a:noFill/>
          </a:ln>
        </p:spPr>
        <p:txBody>
          <a:bodyPr anchorCtr="0" anchor="ctr" bIns="121900" lIns="121900" spcFirstLastPara="1" rIns="121900" wrap="square" tIns="121900">
            <a:noAutofit/>
          </a:bodyPr>
          <a:lstStyle>
            <a:lvl1pPr lvl="0" marR="0" algn="l">
              <a:lnSpc>
                <a:spcPct val="90000"/>
              </a:lnSpc>
              <a:spcBef>
                <a:spcPts val="0"/>
              </a:spcBef>
              <a:spcAft>
                <a:spcPts val="0"/>
              </a:spcAft>
              <a:buClr>
                <a:schemeClr val="dk1"/>
              </a:buClr>
              <a:buSzPts val="37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3700"/>
              <a:buNone/>
              <a:defRPr sz="1900"/>
            </a:lvl2pPr>
            <a:lvl3pPr lvl="2" algn="l">
              <a:lnSpc>
                <a:spcPct val="100000"/>
              </a:lnSpc>
              <a:spcBef>
                <a:spcPts val="0"/>
              </a:spcBef>
              <a:spcAft>
                <a:spcPts val="0"/>
              </a:spcAft>
              <a:buSzPts val="3700"/>
              <a:buNone/>
              <a:defRPr sz="1900"/>
            </a:lvl3pPr>
            <a:lvl4pPr lvl="3" algn="l">
              <a:lnSpc>
                <a:spcPct val="100000"/>
              </a:lnSpc>
              <a:spcBef>
                <a:spcPts val="0"/>
              </a:spcBef>
              <a:spcAft>
                <a:spcPts val="0"/>
              </a:spcAft>
              <a:buSzPts val="3700"/>
              <a:buNone/>
              <a:defRPr sz="1900"/>
            </a:lvl4pPr>
            <a:lvl5pPr lvl="4" algn="l">
              <a:lnSpc>
                <a:spcPct val="100000"/>
              </a:lnSpc>
              <a:spcBef>
                <a:spcPts val="0"/>
              </a:spcBef>
              <a:spcAft>
                <a:spcPts val="0"/>
              </a:spcAft>
              <a:buSzPts val="3700"/>
              <a:buNone/>
              <a:defRPr sz="1900"/>
            </a:lvl5pPr>
            <a:lvl6pPr lvl="5" algn="l">
              <a:lnSpc>
                <a:spcPct val="100000"/>
              </a:lnSpc>
              <a:spcBef>
                <a:spcPts val="0"/>
              </a:spcBef>
              <a:spcAft>
                <a:spcPts val="0"/>
              </a:spcAft>
              <a:buSzPts val="3700"/>
              <a:buNone/>
              <a:defRPr sz="1900"/>
            </a:lvl6pPr>
            <a:lvl7pPr lvl="6" algn="l">
              <a:lnSpc>
                <a:spcPct val="100000"/>
              </a:lnSpc>
              <a:spcBef>
                <a:spcPts val="0"/>
              </a:spcBef>
              <a:spcAft>
                <a:spcPts val="0"/>
              </a:spcAft>
              <a:buSzPts val="3700"/>
              <a:buNone/>
              <a:defRPr sz="1900"/>
            </a:lvl7pPr>
            <a:lvl8pPr lvl="7" algn="l">
              <a:lnSpc>
                <a:spcPct val="100000"/>
              </a:lnSpc>
              <a:spcBef>
                <a:spcPts val="0"/>
              </a:spcBef>
              <a:spcAft>
                <a:spcPts val="0"/>
              </a:spcAft>
              <a:buSzPts val="3700"/>
              <a:buNone/>
              <a:defRPr sz="1900"/>
            </a:lvl8pPr>
            <a:lvl9pPr lvl="8" algn="l">
              <a:lnSpc>
                <a:spcPct val="100000"/>
              </a:lnSpc>
              <a:spcBef>
                <a:spcPts val="0"/>
              </a:spcBef>
              <a:spcAft>
                <a:spcPts val="0"/>
              </a:spcAft>
              <a:buSzPts val="3700"/>
              <a:buNone/>
              <a:defRPr sz="1900"/>
            </a:lvl9pPr>
          </a:lstStyle>
          <a:p/>
        </p:txBody>
      </p:sp>
      <p:sp>
        <p:nvSpPr>
          <p:cNvPr id="19" name="Google Shape;19;p3"/>
          <p:cNvSpPr txBox="1"/>
          <p:nvPr>
            <p:ph idx="1" type="body"/>
          </p:nvPr>
        </p:nvSpPr>
        <p:spPr>
          <a:xfrm>
            <a:off x="845127" y="1828800"/>
            <a:ext cx="10515600" cy="4351200"/>
          </a:xfrm>
          <a:prstGeom prst="rect">
            <a:avLst/>
          </a:prstGeom>
          <a:noFill/>
          <a:ln>
            <a:noFill/>
          </a:ln>
        </p:spPr>
        <p:txBody>
          <a:bodyPr anchorCtr="0" anchor="t" bIns="121900" lIns="121900" spcFirstLastPara="1" rIns="121900" wrap="square" tIns="121900">
            <a:noAutofit/>
          </a:bodyPr>
          <a:lstStyle>
            <a:lvl1pPr indent="-406400" lvl="0" marL="457200" marR="0" algn="l">
              <a:lnSpc>
                <a:spcPct val="90000"/>
              </a:lnSpc>
              <a:spcBef>
                <a:spcPts val="11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21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21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9250" lvl="3" marL="18288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4pPr>
            <a:lvl5pPr indent="-349250" lvl="4" marL="2286000" marR="0" algn="l">
              <a:lnSpc>
                <a:spcPct val="90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5pPr>
            <a:lvl6pPr indent="-349250" lvl="5" marL="27432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6pPr>
            <a:lvl7pPr indent="-349250" lvl="6" marL="32004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7pPr>
            <a:lvl8pPr indent="-349250" lvl="7" marL="3657600" marR="0" algn="l">
              <a:lnSpc>
                <a:spcPct val="115000"/>
              </a:lnSpc>
              <a:spcBef>
                <a:spcPts val="2100"/>
              </a:spcBef>
              <a:spcAft>
                <a:spcPts val="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8pPr>
            <a:lvl9pPr indent="-349250" lvl="8" marL="4114800" marR="0" algn="l">
              <a:lnSpc>
                <a:spcPct val="115000"/>
              </a:lnSpc>
              <a:spcBef>
                <a:spcPts val="2100"/>
              </a:spcBef>
              <a:spcAft>
                <a:spcPts val="2100"/>
              </a:spcAft>
              <a:buClr>
                <a:schemeClr val="dk1"/>
              </a:buClr>
              <a:buSzPts val="1900"/>
              <a:buFont typeface="Noto Sans Symbols"/>
              <a:buChar char="⚫"/>
              <a:defRPr b="0" i="0" sz="1900" u="none" cap="none" strike="noStrike">
                <a:solidFill>
                  <a:schemeClr val="dk1"/>
                </a:solidFill>
                <a:latin typeface="Calibri"/>
                <a:ea typeface="Calibri"/>
                <a:cs typeface="Calibri"/>
                <a:sym typeface="Calibri"/>
              </a:defRPr>
            </a:lvl9pPr>
          </a:lstStyle>
          <a:p/>
        </p:txBody>
      </p:sp>
      <p:sp>
        <p:nvSpPr>
          <p:cNvPr id="20" name="Google Shape;20;p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500"/>
              <a:buFont typeface="Arial"/>
              <a:buNone/>
              <a:defRPr b="0" i="0" sz="11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8617527"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5" name="Google Shape;25;p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8" name="Google Shape;28;p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9" name="Google Shape;29;p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2" name="Google Shape;32;p6"/>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3" name="Google Shape;33;p6"/>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34" name="Google Shape;34;p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7" name="Google Shape;37;p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p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41" name="Google Shape;41;p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9"/>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44" name="Google Shape;44;p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1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8" name="Google Shape;48;p1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9" name="Google Shape;49;p1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50" name="Google Shape;50;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jpg"/><Relationship Id="rId4" Type="http://schemas.openxmlformats.org/officeDocument/2006/relationships/image" Target="../media/image3.jpg"/><Relationship Id="rId5"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4.png"/></Relationships>
</file>

<file path=ppt/slides/_rels/slide18.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hyperlink" Target="https://immune.institute"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4.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1" Type="http://schemas.openxmlformats.org/officeDocument/2006/relationships/image" Target="../media/image16.jpg"/><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5.jpg"/><Relationship Id="rId9"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33.png"/><Relationship Id="rId7" Type="http://schemas.openxmlformats.org/officeDocument/2006/relationships/image" Target="../media/image6.pn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hyperlink" Target="https://colab.research.google.com/drive/1mw4TiN8DlCyEO1K8uX3IQm7VYFDZi2Ai#scrollTo=wQFGGrxqChoX" TargetMode="External"/><Relationship Id="rId5" Type="http://schemas.openxmlformats.org/officeDocument/2006/relationships/image" Target="../media/image37.png"/><Relationship Id="rId6" Type="http://schemas.openxmlformats.org/officeDocument/2006/relationships/hyperlink" Target="https://colab.research.google.com/drive/1mw4TiN8DlCyEO1K8uX3IQm7VYFDZi2Ai#scrollTo=wQFGGrxqChoX" TargetMode="External"/><Relationship Id="rId7" Type="http://schemas.openxmlformats.org/officeDocument/2006/relationships/hyperlink" Target="https://drive.google.com/file/d/1Xh7LhL-tUqXeEAMuRxepsSzdMY2MJRiY/view?usp=sharing" TargetMode="External"/><Relationship Id="rId8" Type="http://schemas.openxmlformats.org/officeDocument/2006/relationships/hyperlink" Target="https://colab.research.google.com/drive/1mw4TiN8DlCyEO1K8uX3IQm7VYFDZi2Ai#scrollTo=wQFGGrxqChoX"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A17"/>
        </a:solidFill>
      </p:bgPr>
    </p:bg>
    <p:spTree>
      <p:nvGrpSpPr>
        <p:cNvPr id="85" name="Shape 85"/>
        <p:cNvGrpSpPr/>
        <p:nvPr/>
      </p:nvGrpSpPr>
      <p:grpSpPr>
        <a:xfrm>
          <a:off x="0" y="0"/>
          <a:ext cx="0" cy="0"/>
          <a:chOff x="0" y="0"/>
          <a:chExt cx="0" cy="0"/>
        </a:xfrm>
      </p:grpSpPr>
      <p:pic>
        <p:nvPicPr>
          <p:cNvPr id="86" name="Google Shape;86;p19" title="s-o-c-i-a-l-c-u-t-32kl7FPz2Gc-unsplash.jpg"/>
          <p:cNvPicPr preferRelativeResize="0"/>
          <p:nvPr/>
        </p:nvPicPr>
        <p:blipFill rotWithShape="1">
          <a:blip r:embed="rId3">
            <a:alphaModFix/>
          </a:blip>
          <a:srcRect b="40927" l="0" r="16156" t="27609"/>
          <a:stretch/>
        </p:blipFill>
        <p:spPr>
          <a:xfrm>
            <a:off x="6350" y="0"/>
            <a:ext cx="12179301" cy="6857999"/>
          </a:xfrm>
          <a:prstGeom prst="rect">
            <a:avLst/>
          </a:prstGeom>
          <a:noFill/>
          <a:ln>
            <a:noFill/>
          </a:ln>
        </p:spPr>
      </p:pic>
      <p:sp>
        <p:nvSpPr>
          <p:cNvPr id="87" name="Google Shape;87;p19"/>
          <p:cNvSpPr/>
          <p:nvPr/>
        </p:nvSpPr>
        <p:spPr>
          <a:xfrm>
            <a:off x="6350" y="-100"/>
            <a:ext cx="12179400" cy="6858000"/>
          </a:xfrm>
          <a:prstGeom prst="roundRect">
            <a:avLst>
              <a:gd fmla="val 0" name="adj"/>
            </a:avLst>
          </a:prstGeom>
          <a:solidFill>
            <a:srgbClr val="000000">
              <a:alpha val="430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p19"/>
          <p:cNvPicPr preferRelativeResize="0"/>
          <p:nvPr/>
        </p:nvPicPr>
        <p:blipFill rotWithShape="1">
          <a:blip r:embed="rId4">
            <a:alphaModFix/>
          </a:blip>
          <a:srcRect b="645" l="704" r="0" t="0"/>
          <a:stretch/>
        </p:blipFill>
        <p:spPr>
          <a:xfrm rot="10800000">
            <a:off x="13402801" y="-5344687"/>
            <a:ext cx="12179299" cy="6854825"/>
          </a:xfrm>
          <a:prstGeom prst="rect">
            <a:avLst/>
          </a:prstGeom>
          <a:noFill/>
          <a:ln>
            <a:noFill/>
          </a:ln>
        </p:spPr>
      </p:pic>
      <p:sp>
        <p:nvSpPr>
          <p:cNvPr id="89" name="Google Shape;89;p19"/>
          <p:cNvSpPr txBox="1"/>
          <p:nvPr/>
        </p:nvSpPr>
        <p:spPr>
          <a:xfrm>
            <a:off x="748025" y="1211425"/>
            <a:ext cx="7215300" cy="1533000"/>
          </a:xfrm>
          <a:prstGeom prst="rect">
            <a:avLst/>
          </a:prstGeom>
          <a:noFill/>
          <a:ln>
            <a:noFill/>
          </a:ln>
        </p:spPr>
        <p:txBody>
          <a:bodyPr anchorCtr="0" anchor="t" bIns="91425" lIns="0" spcFirstLastPara="1" rIns="91425" wrap="square" tIns="0">
            <a:spAutoFit/>
          </a:bodyPr>
          <a:lstStyle/>
          <a:p>
            <a:pPr indent="0" lvl="0" marL="0" marR="0" rtl="0" algn="l">
              <a:lnSpc>
                <a:spcPct val="80000"/>
              </a:lnSpc>
              <a:spcBef>
                <a:spcPts val="0"/>
              </a:spcBef>
              <a:spcAft>
                <a:spcPts val="0"/>
              </a:spcAft>
              <a:buClr>
                <a:srgbClr val="000000"/>
              </a:buClr>
              <a:buSzPts val="1100"/>
              <a:buFont typeface="Arial"/>
              <a:buNone/>
            </a:pPr>
            <a:r>
              <a:rPr lang="es-ES" sz="3900">
                <a:solidFill>
                  <a:srgbClr val="33D9BE"/>
                </a:solidFill>
                <a:latin typeface="Montserrat ExtraBold"/>
                <a:ea typeface="Montserrat ExtraBold"/>
                <a:cs typeface="Montserrat ExtraBold"/>
                <a:sym typeface="Montserrat ExtraBold"/>
              </a:rPr>
              <a:t>Análisis del Impacto Nutricional de Alimentos Ultraprocesados</a:t>
            </a:r>
            <a:endParaRPr b="0" i="0" sz="1800" u="none" cap="none" strike="noStrike">
              <a:solidFill>
                <a:srgbClr val="33D9BE"/>
              </a:solidFill>
              <a:latin typeface="Arial"/>
              <a:ea typeface="Arial"/>
              <a:cs typeface="Arial"/>
              <a:sym typeface="Arial"/>
            </a:endParaRPr>
          </a:p>
        </p:txBody>
      </p:sp>
      <p:sp>
        <p:nvSpPr>
          <p:cNvPr id="90" name="Google Shape;90;p19"/>
          <p:cNvSpPr txBox="1"/>
          <p:nvPr/>
        </p:nvSpPr>
        <p:spPr>
          <a:xfrm>
            <a:off x="748025" y="2616150"/>
            <a:ext cx="4312500" cy="5232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ES" sz="2200">
                <a:solidFill>
                  <a:schemeClr val="lt1"/>
                </a:solidFill>
                <a:latin typeface="Montserrat SemiBold"/>
                <a:ea typeface="Montserrat SemiBold"/>
                <a:cs typeface="Montserrat SemiBold"/>
                <a:sym typeface="Montserrat SemiBold"/>
              </a:rPr>
              <a:t>Con Machine Learning</a:t>
            </a:r>
            <a:endParaRPr b="0" i="0" sz="2500" u="none" cap="none" strike="noStrike">
              <a:solidFill>
                <a:schemeClr val="lt1"/>
              </a:solidFill>
              <a:latin typeface="Montserrat SemiBold"/>
              <a:ea typeface="Montserrat SemiBold"/>
              <a:cs typeface="Montserrat SemiBold"/>
              <a:sym typeface="Montserrat SemiBold"/>
            </a:endParaRPr>
          </a:p>
        </p:txBody>
      </p:sp>
      <p:sp>
        <p:nvSpPr>
          <p:cNvPr id="91" name="Google Shape;91;p19"/>
          <p:cNvSpPr txBox="1"/>
          <p:nvPr/>
        </p:nvSpPr>
        <p:spPr>
          <a:xfrm>
            <a:off x="642200" y="3213100"/>
            <a:ext cx="3344700" cy="1600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Montserrat Light"/>
              <a:buChar char="●"/>
            </a:pPr>
            <a:r>
              <a:rPr lang="es-ES" sz="1500">
                <a:solidFill>
                  <a:schemeClr val="lt1"/>
                </a:solidFill>
                <a:latin typeface="Montserrat Light"/>
                <a:ea typeface="Montserrat Light"/>
                <a:cs typeface="Montserrat Light"/>
                <a:sym typeface="Montserrat Light"/>
              </a:rPr>
              <a:t>Esteban Miller</a:t>
            </a:r>
            <a:endParaRPr sz="1500">
              <a:solidFill>
                <a:schemeClr val="lt1"/>
              </a:solidFill>
              <a:latin typeface="Montserrat Light"/>
              <a:ea typeface="Montserrat Light"/>
              <a:cs typeface="Montserrat Light"/>
              <a:sym typeface="Montserrat Light"/>
            </a:endParaRPr>
          </a:p>
          <a:p>
            <a:pPr indent="-311150" lvl="0" marL="457200" rtl="0" algn="l">
              <a:lnSpc>
                <a:spcPct val="115000"/>
              </a:lnSpc>
              <a:spcBef>
                <a:spcPts val="0"/>
              </a:spcBef>
              <a:spcAft>
                <a:spcPts val="0"/>
              </a:spcAft>
              <a:buClr>
                <a:schemeClr val="lt1"/>
              </a:buClr>
              <a:buSzPts val="1300"/>
              <a:buFont typeface="Montserrat Light"/>
              <a:buChar char="●"/>
            </a:pPr>
            <a:r>
              <a:rPr lang="es-ES" sz="1500">
                <a:solidFill>
                  <a:schemeClr val="lt1"/>
                </a:solidFill>
                <a:latin typeface="Montserrat Light"/>
                <a:ea typeface="Montserrat Light"/>
                <a:cs typeface="Montserrat Light"/>
                <a:sym typeface="Montserrat Light"/>
              </a:rPr>
              <a:t>Sergio Martín</a:t>
            </a:r>
            <a:endParaRPr sz="1500">
              <a:solidFill>
                <a:schemeClr val="lt1"/>
              </a:solidFill>
              <a:latin typeface="Montserrat Light"/>
              <a:ea typeface="Montserrat Light"/>
              <a:cs typeface="Montserrat Light"/>
              <a:sym typeface="Montserrat Light"/>
            </a:endParaRPr>
          </a:p>
          <a:p>
            <a:pPr indent="-311150" lvl="0" marL="457200" rtl="0" algn="l">
              <a:lnSpc>
                <a:spcPct val="115000"/>
              </a:lnSpc>
              <a:spcBef>
                <a:spcPts val="0"/>
              </a:spcBef>
              <a:spcAft>
                <a:spcPts val="0"/>
              </a:spcAft>
              <a:buClr>
                <a:schemeClr val="lt1"/>
              </a:buClr>
              <a:buSzPts val="1300"/>
              <a:buFont typeface="Montserrat Light"/>
              <a:buChar char="●"/>
            </a:pPr>
            <a:r>
              <a:rPr lang="es-ES" sz="1500">
                <a:solidFill>
                  <a:schemeClr val="lt1"/>
                </a:solidFill>
                <a:latin typeface="Montserrat Light"/>
                <a:ea typeface="Montserrat Light"/>
                <a:cs typeface="Montserrat Light"/>
                <a:sym typeface="Montserrat Light"/>
              </a:rPr>
              <a:t>Lidia Martin Sanchez</a:t>
            </a:r>
            <a:endParaRPr sz="1500">
              <a:solidFill>
                <a:schemeClr val="lt1"/>
              </a:solidFill>
              <a:latin typeface="Montserrat Light"/>
              <a:ea typeface="Montserrat Light"/>
              <a:cs typeface="Montserrat Light"/>
              <a:sym typeface="Montserrat Light"/>
            </a:endParaRPr>
          </a:p>
          <a:p>
            <a:pPr indent="-311150" lvl="0" marL="457200" rtl="0" algn="l">
              <a:lnSpc>
                <a:spcPct val="115000"/>
              </a:lnSpc>
              <a:spcBef>
                <a:spcPts val="0"/>
              </a:spcBef>
              <a:spcAft>
                <a:spcPts val="0"/>
              </a:spcAft>
              <a:buClr>
                <a:schemeClr val="lt1"/>
              </a:buClr>
              <a:buSzPts val="1300"/>
              <a:buFont typeface="Montserrat Light"/>
              <a:buChar char="●"/>
            </a:pPr>
            <a:r>
              <a:rPr lang="es-ES" sz="1500">
                <a:solidFill>
                  <a:schemeClr val="lt1"/>
                </a:solidFill>
                <a:latin typeface="Montserrat Light"/>
                <a:ea typeface="Montserrat Light"/>
                <a:cs typeface="Montserrat Light"/>
                <a:sym typeface="Montserrat Light"/>
              </a:rPr>
              <a:t>Sergio Caballero Garcia</a:t>
            </a:r>
            <a:endParaRPr>
              <a:solidFill>
                <a:schemeClr val="lt1"/>
              </a:solidFill>
              <a:highlight>
                <a:srgbClr val="FFFFFF"/>
              </a:highlight>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2100"/>
              <a:buFont typeface="Arial"/>
              <a:buNone/>
            </a:pPr>
            <a:r>
              <a:rPr i="0" lang="es-ES" sz="2300" u="none" cap="none" strike="noStrike">
                <a:solidFill>
                  <a:schemeClr val="lt1"/>
                </a:solidFill>
                <a:latin typeface="Montserrat Light"/>
                <a:ea typeface="Montserrat Light"/>
                <a:cs typeface="Montserrat Light"/>
                <a:sym typeface="Montserrat Light"/>
              </a:rPr>
              <a:t> </a:t>
            </a:r>
            <a:endParaRPr i="0" sz="2300" u="none" cap="none" strike="noStrike">
              <a:solidFill>
                <a:schemeClr val="lt1"/>
              </a:solidFill>
              <a:latin typeface="Montserrat Light"/>
              <a:ea typeface="Montserrat Light"/>
              <a:cs typeface="Montserrat Light"/>
              <a:sym typeface="Montserrat Light"/>
            </a:endParaRPr>
          </a:p>
        </p:txBody>
      </p:sp>
      <p:sp>
        <p:nvSpPr>
          <p:cNvPr id="92" name="Google Shape;92;p19"/>
          <p:cNvSpPr txBox="1"/>
          <p:nvPr/>
        </p:nvSpPr>
        <p:spPr>
          <a:xfrm>
            <a:off x="748025" y="735023"/>
            <a:ext cx="365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ES">
                <a:solidFill>
                  <a:schemeClr val="lt1"/>
                </a:solidFill>
                <a:latin typeface="Montserrat"/>
                <a:ea typeface="Montserrat"/>
                <a:cs typeface="Montserrat"/>
                <a:sym typeface="Montserrat"/>
              </a:rPr>
              <a:t>BootCamp Data Analytics OCT24</a:t>
            </a:r>
            <a:endParaRPr b="0" i="0" sz="1400" u="none" cap="none" strike="noStrike">
              <a:solidFill>
                <a:schemeClr val="lt1"/>
              </a:solidFill>
              <a:latin typeface="Montserrat"/>
              <a:ea typeface="Montserrat"/>
              <a:cs typeface="Montserrat"/>
              <a:sym typeface="Montserrat"/>
            </a:endParaRPr>
          </a:p>
        </p:txBody>
      </p:sp>
      <p:pic>
        <p:nvPicPr>
          <p:cNvPr id="93" name="Google Shape;93;p19"/>
          <p:cNvPicPr preferRelativeResize="0"/>
          <p:nvPr/>
        </p:nvPicPr>
        <p:blipFill rotWithShape="1">
          <a:blip r:embed="rId5">
            <a:alphaModFix/>
          </a:blip>
          <a:srcRect b="0" l="0" r="0" t="0"/>
          <a:stretch/>
        </p:blipFill>
        <p:spPr>
          <a:xfrm>
            <a:off x="9983350" y="229200"/>
            <a:ext cx="1883628" cy="411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8" name="Shape 328"/>
        <p:cNvGrpSpPr/>
        <p:nvPr/>
      </p:nvGrpSpPr>
      <p:grpSpPr>
        <a:xfrm>
          <a:off x="0" y="0"/>
          <a:ext cx="0" cy="0"/>
          <a:chOff x="0" y="0"/>
          <a:chExt cx="0" cy="0"/>
        </a:xfrm>
      </p:grpSpPr>
      <p:sp>
        <p:nvSpPr>
          <p:cNvPr id="329" name="Google Shape;329;p28"/>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30" name="Google Shape;330;p28"/>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31" name="Google Shape;331;p28"/>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32" name="Google Shape;332;p28"/>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33" name="Google Shape;333;p28"/>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34" name="Google Shape;334;p28"/>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35" name="Google Shape;335;p28"/>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36" name="Google Shape;336;p28"/>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37" name="Google Shape;337;p28"/>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38" name="Google Shape;338;p28"/>
          <p:cNvPicPr preferRelativeResize="0"/>
          <p:nvPr/>
        </p:nvPicPr>
        <p:blipFill rotWithShape="1">
          <a:blip r:embed="rId3">
            <a:alphaModFix/>
          </a:blip>
          <a:srcRect b="0" l="0" r="88418" t="0"/>
          <a:stretch/>
        </p:blipFill>
        <p:spPr>
          <a:xfrm>
            <a:off x="0" y="0"/>
            <a:ext cx="769949" cy="6858000"/>
          </a:xfrm>
          <a:prstGeom prst="rect">
            <a:avLst/>
          </a:prstGeom>
          <a:noFill/>
          <a:ln>
            <a:noFill/>
          </a:ln>
        </p:spPr>
      </p:pic>
      <p:sp>
        <p:nvSpPr>
          <p:cNvPr descr="Google Shape;319;p34" id="339" name="Google Shape;339;p28"/>
          <p:cNvSpPr txBox="1"/>
          <p:nvPr/>
        </p:nvSpPr>
        <p:spPr>
          <a:xfrm>
            <a:off x="2856150" y="863812"/>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PRUEBAS Y RESULTADOS</a:t>
            </a:r>
            <a:endParaRPr b="0" i="0" sz="1400" u="none" cap="none" strike="noStrike">
              <a:solidFill>
                <a:srgbClr val="000000"/>
              </a:solidFill>
              <a:latin typeface="Arial"/>
              <a:ea typeface="Arial"/>
              <a:cs typeface="Arial"/>
              <a:sym typeface="Arial"/>
            </a:endParaRPr>
          </a:p>
        </p:txBody>
      </p:sp>
      <p:cxnSp>
        <p:nvCxnSpPr>
          <p:cNvPr descr="Google Shape;320;p34" id="340" name="Google Shape;340;p28"/>
          <p:cNvCxnSpPr/>
          <p:nvPr/>
        </p:nvCxnSpPr>
        <p:spPr>
          <a:xfrm rot="10800000">
            <a:off x="761975" y="11602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41" name="Google Shape;341;p28"/>
          <p:cNvSpPr/>
          <p:nvPr/>
        </p:nvSpPr>
        <p:spPr>
          <a:xfrm>
            <a:off x="1616075" y="10571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42" name="Google Shape;342;p28"/>
          <p:cNvSpPr/>
          <p:nvPr/>
        </p:nvSpPr>
        <p:spPr>
          <a:xfrm>
            <a:off x="2121336" y="8565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43" name="Google Shape;343;p28"/>
          <p:cNvSpPr txBox="1"/>
          <p:nvPr/>
        </p:nvSpPr>
        <p:spPr>
          <a:xfrm>
            <a:off x="2235042" y="8636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pic>
        <p:nvPicPr>
          <p:cNvPr descr="Google Shape;124;p27" id="344" name="Google Shape;344;p28"/>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descr="Google Shape;578;p42" id="345" name="Google Shape;345;p28"/>
          <p:cNvSpPr txBox="1"/>
          <p:nvPr/>
        </p:nvSpPr>
        <p:spPr>
          <a:xfrm>
            <a:off x="1820975" y="1585600"/>
            <a:ext cx="9574200" cy="559200"/>
          </a:xfrm>
          <a:prstGeom prst="rect">
            <a:avLst/>
          </a:prstGeom>
          <a:noFill/>
          <a:ln>
            <a:noFill/>
          </a:ln>
        </p:spPr>
        <p:txBody>
          <a:bodyPr anchorCtr="0" anchor="t" bIns="162525" lIns="162525" spcFirstLastPara="1" rIns="162525" wrap="square" tIns="162525">
            <a:spAutoFit/>
          </a:bodyPr>
          <a:lstStyle/>
          <a:p>
            <a:pPr indent="-228600" lvl="0" marL="228600" marR="0" rtl="0" algn="l">
              <a:lnSpc>
                <a:spcPct val="115000"/>
              </a:lnSpc>
              <a:spcBef>
                <a:spcPts val="0"/>
              </a:spcBef>
              <a:spcAft>
                <a:spcPts val="0"/>
              </a:spcAft>
              <a:buClr>
                <a:srgbClr val="424242"/>
              </a:buClr>
              <a:buSzPts val="300"/>
              <a:buFont typeface="Montserrat"/>
              <a:buChar char="•"/>
            </a:pPr>
            <a:r>
              <a:rPr b="0" i="0" lang="es-ES" sz="1500" u="none" cap="none" strike="noStrike">
                <a:solidFill>
                  <a:srgbClr val="33D9BE"/>
                </a:solidFill>
                <a:latin typeface="Montserrat ExtraBold"/>
                <a:ea typeface="Montserrat ExtraBold"/>
                <a:cs typeface="Montserrat ExtraBold"/>
                <a:sym typeface="Montserrat ExtraBold"/>
              </a:rPr>
              <a:t>&gt;&gt; </a:t>
            </a:r>
            <a:r>
              <a:rPr lang="es-ES" sz="1500">
                <a:solidFill>
                  <a:srgbClr val="424242"/>
                </a:solidFill>
                <a:latin typeface="Montserrat"/>
                <a:ea typeface="Montserrat"/>
                <a:cs typeface="Montserrat"/>
                <a:sym typeface="Montserrat"/>
              </a:rPr>
              <a:t>Matrices de confusión de los diferentes modelos</a:t>
            </a:r>
            <a:endParaRPr sz="1500">
              <a:solidFill>
                <a:srgbClr val="424242"/>
              </a:solidFill>
              <a:latin typeface="Montserrat"/>
              <a:ea typeface="Montserrat"/>
              <a:cs typeface="Montserrat"/>
              <a:sym typeface="Montserrat"/>
            </a:endParaRPr>
          </a:p>
        </p:txBody>
      </p:sp>
      <p:pic>
        <p:nvPicPr>
          <p:cNvPr id="346" name="Google Shape;346;p28"/>
          <p:cNvPicPr preferRelativeResize="0"/>
          <p:nvPr/>
        </p:nvPicPr>
        <p:blipFill>
          <a:blip r:embed="rId5">
            <a:alphaModFix/>
          </a:blip>
          <a:stretch>
            <a:fillRect/>
          </a:stretch>
        </p:blipFill>
        <p:spPr>
          <a:xfrm>
            <a:off x="980475" y="2937450"/>
            <a:ext cx="5134475" cy="2511925"/>
          </a:xfrm>
          <a:prstGeom prst="rect">
            <a:avLst/>
          </a:prstGeom>
          <a:noFill/>
          <a:ln>
            <a:noFill/>
          </a:ln>
        </p:spPr>
      </p:pic>
      <p:sp>
        <p:nvSpPr>
          <p:cNvPr descr="Google Shape;578;p42" id="347" name="Google Shape;347;p28"/>
          <p:cNvSpPr txBox="1"/>
          <p:nvPr/>
        </p:nvSpPr>
        <p:spPr>
          <a:xfrm>
            <a:off x="1934800" y="2266450"/>
            <a:ext cx="2589900" cy="482100"/>
          </a:xfrm>
          <a:prstGeom prst="rect">
            <a:avLst/>
          </a:prstGeom>
          <a:solidFill>
            <a:srgbClr val="45818E"/>
          </a:solidFill>
          <a:ln>
            <a:noFill/>
          </a:ln>
        </p:spPr>
        <p:txBody>
          <a:bodyPr anchorCtr="0" anchor="t" bIns="162525" lIns="162525" spcFirstLastPara="1" rIns="162525" wrap="square" tIns="162525">
            <a:spAutoFit/>
          </a:bodyPr>
          <a:lstStyle/>
          <a:p>
            <a:pPr indent="-215900" lvl="0" marL="228600" marR="0" rtl="0" algn="l">
              <a:lnSpc>
                <a:spcPct val="115000"/>
              </a:lnSpc>
              <a:spcBef>
                <a:spcPts val="0"/>
              </a:spcBef>
              <a:spcAft>
                <a:spcPts val="0"/>
              </a:spcAft>
              <a:buClr>
                <a:srgbClr val="424242"/>
              </a:buClr>
              <a:buSzPts val="100"/>
              <a:buFont typeface="Montserrat"/>
              <a:buChar char="•"/>
            </a:pPr>
            <a:r>
              <a:rPr b="0" i="0" lang="es-ES" sz="1000" u="none" cap="none" strike="noStrike">
                <a:solidFill>
                  <a:srgbClr val="33D9BE"/>
                </a:solidFill>
                <a:latin typeface="Montserrat ExtraBold"/>
                <a:ea typeface="Montserrat ExtraBold"/>
                <a:cs typeface="Montserrat ExtraBold"/>
                <a:sym typeface="Montserrat ExtraBold"/>
              </a:rPr>
              <a:t>&gt;&gt; </a:t>
            </a:r>
            <a:r>
              <a:rPr b="1" lang="es-ES" sz="1000">
                <a:solidFill>
                  <a:srgbClr val="FFFFFF"/>
                </a:solidFill>
                <a:latin typeface="Montserrat"/>
                <a:ea typeface="Montserrat"/>
                <a:cs typeface="Montserrat"/>
                <a:sym typeface="Montserrat"/>
              </a:rPr>
              <a:t>Regresión Logística</a:t>
            </a:r>
            <a:endParaRPr b="1" sz="1000">
              <a:solidFill>
                <a:srgbClr val="FFFFFF"/>
              </a:solidFill>
              <a:latin typeface="Montserrat"/>
              <a:ea typeface="Montserrat"/>
              <a:cs typeface="Montserrat"/>
              <a:sym typeface="Montserrat"/>
            </a:endParaRPr>
          </a:p>
        </p:txBody>
      </p:sp>
      <p:pic>
        <p:nvPicPr>
          <p:cNvPr id="348" name="Google Shape;348;p28"/>
          <p:cNvPicPr preferRelativeResize="0"/>
          <p:nvPr/>
        </p:nvPicPr>
        <p:blipFill>
          <a:blip r:embed="rId6">
            <a:alphaModFix/>
          </a:blip>
          <a:stretch>
            <a:fillRect/>
          </a:stretch>
        </p:blipFill>
        <p:spPr>
          <a:xfrm>
            <a:off x="6361375" y="2903050"/>
            <a:ext cx="5261500" cy="2580725"/>
          </a:xfrm>
          <a:prstGeom prst="rect">
            <a:avLst/>
          </a:prstGeom>
          <a:noFill/>
          <a:ln>
            <a:noFill/>
          </a:ln>
        </p:spPr>
      </p:pic>
      <p:sp>
        <p:nvSpPr>
          <p:cNvPr descr="Google Shape;578;p42" id="349" name="Google Shape;349;p28"/>
          <p:cNvSpPr txBox="1"/>
          <p:nvPr/>
        </p:nvSpPr>
        <p:spPr>
          <a:xfrm>
            <a:off x="7486875" y="2311950"/>
            <a:ext cx="3038100" cy="482100"/>
          </a:xfrm>
          <a:prstGeom prst="rect">
            <a:avLst/>
          </a:prstGeom>
          <a:solidFill>
            <a:srgbClr val="45818E"/>
          </a:solidFill>
          <a:ln>
            <a:noFill/>
          </a:ln>
        </p:spPr>
        <p:txBody>
          <a:bodyPr anchorCtr="0" anchor="t" bIns="162525" lIns="162525" spcFirstLastPara="1" rIns="162525" wrap="square" tIns="162525">
            <a:spAutoFit/>
          </a:bodyPr>
          <a:lstStyle/>
          <a:p>
            <a:pPr indent="-215900" lvl="0" marL="228600" marR="0" rtl="0" algn="l">
              <a:lnSpc>
                <a:spcPct val="115000"/>
              </a:lnSpc>
              <a:spcBef>
                <a:spcPts val="0"/>
              </a:spcBef>
              <a:spcAft>
                <a:spcPts val="0"/>
              </a:spcAft>
              <a:buClr>
                <a:srgbClr val="424242"/>
              </a:buClr>
              <a:buSzPts val="100"/>
              <a:buFont typeface="Montserrat"/>
              <a:buChar char="•"/>
            </a:pPr>
            <a:r>
              <a:rPr b="0" i="0" lang="es-ES" sz="1000" u="none" cap="none" strike="noStrike">
                <a:solidFill>
                  <a:srgbClr val="33D9BE"/>
                </a:solidFill>
                <a:latin typeface="Montserrat ExtraBold"/>
                <a:ea typeface="Montserrat ExtraBold"/>
                <a:cs typeface="Montserrat ExtraBold"/>
                <a:sym typeface="Montserrat ExtraBold"/>
              </a:rPr>
              <a:t>&gt;&gt; </a:t>
            </a:r>
            <a:r>
              <a:rPr b="1" lang="es-ES" sz="1000">
                <a:solidFill>
                  <a:srgbClr val="FFFFFF"/>
                </a:solidFill>
                <a:latin typeface="Montserrat"/>
                <a:ea typeface="Montserrat"/>
                <a:cs typeface="Montserrat"/>
                <a:sym typeface="Montserrat"/>
              </a:rPr>
              <a:t>Regresión Logística Mejorada</a:t>
            </a:r>
            <a:endParaRPr b="1" sz="1000">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3" name="Shape 353"/>
        <p:cNvGrpSpPr/>
        <p:nvPr/>
      </p:nvGrpSpPr>
      <p:grpSpPr>
        <a:xfrm>
          <a:off x="0" y="0"/>
          <a:ext cx="0" cy="0"/>
          <a:chOff x="0" y="0"/>
          <a:chExt cx="0" cy="0"/>
        </a:xfrm>
      </p:grpSpPr>
      <p:sp>
        <p:nvSpPr>
          <p:cNvPr id="354" name="Google Shape;354;p29"/>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55" name="Google Shape;355;p29"/>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56" name="Google Shape;356;p29"/>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57" name="Google Shape;357;p29"/>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58" name="Google Shape;358;p29"/>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59" name="Google Shape;359;p29"/>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60" name="Google Shape;360;p29"/>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61" name="Google Shape;361;p29"/>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62" name="Google Shape;362;p29"/>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63" name="Google Shape;363;p29"/>
          <p:cNvPicPr preferRelativeResize="0"/>
          <p:nvPr/>
        </p:nvPicPr>
        <p:blipFill rotWithShape="1">
          <a:blip r:embed="rId3">
            <a:alphaModFix/>
          </a:blip>
          <a:srcRect b="0" l="0" r="88418" t="0"/>
          <a:stretch/>
        </p:blipFill>
        <p:spPr>
          <a:xfrm>
            <a:off x="0" y="0"/>
            <a:ext cx="769949" cy="6858000"/>
          </a:xfrm>
          <a:prstGeom prst="rect">
            <a:avLst/>
          </a:prstGeom>
          <a:noFill/>
          <a:ln>
            <a:noFill/>
          </a:ln>
        </p:spPr>
      </p:pic>
      <p:sp>
        <p:nvSpPr>
          <p:cNvPr descr="Google Shape;319;p34" id="364" name="Google Shape;364;p29"/>
          <p:cNvSpPr txBox="1"/>
          <p:nvPr/>
        </p:nvSpPr>
        <p:spPr>
          <a:xfrm>
            <a:off x="2856150" y="863812"/>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PRUEBAS Y RESULTADOS</a:t>
            </a:r>
            <a:endParaRPr b="0" i="0" sz="1400" u="none" cap="none" strike="noStrike">
              <a:solidFill>
                <a:srgbClr val="000000"/>
              </a:solidFill>
              <a:latin typeface="Arial"/>
              <a:ea typeface="Arial"/>
              <a:cs typeface="Arial"/>
              <a:sym typeface="Arial"/>
            </a:endParaRPr>
          </a:p>
        </p:txBody>
      </p:sp>
      <p:cxnSp>
        <p:nvCxnSpPr>
          <p:cNvPr descr="Google Shape;320;p34" id="365" name="Google Shape;365;p29"/>
          <p:cNvCxnSpPr/>
          <p:nvPr/>
        </p:nvCxnSpPr>
        <p:spPr>
          <a:xfrm rot="10800000">
            <a:off x="761975" y="11602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66" name="Google Shape;366;p29"/>
          <p:cNvSpPr/>
          <p:nvPr/>
        </p:nvSpPr>
        <p:spPr>
          <a:xfrm>
            <a:off x="1616075" y="10571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67" name="Google Shape;367;p29"/>
          <p:cNvSpPr/>
          <p:nvPr/>
        </p:nvSpPr>
        <p:spPr>
          <a:xfrm>
            <a:off x="2121336" y="8565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68" name="Google Shape;368;p29"/>
          <p:cNvSpPr txBox="1"/>
          <p:nvPr/>
        </p:nvSpPr>
        <p:spPr>
          <a:xfrm>
            <a:off x="2235042" y="8636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pic>
        <p:nvPicPr>
          <p:cNvPr descr="Google Shape;124;p27" id="369" name="Google Shape;369;p29"/>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descr="Google Shape;578;p42" id="370" name="Google Shape;370;p29"/>
          <p:cNvSpPr txBox="1"/>
          <p:nvPr/>
        </p:nvSpPr>
        <p:spPr>
          <a:xfrm>
            <a:off x="1820975" y="1585600"/>
            <a:ext cx="9574200" cy="559200"/>
          </a:xfrm>
          <a:prstGeom prst="rect">
            <a:avLst/>
          </a:prstGeom>
          <a:noFill/>
          <a:ln>
            <a:noFill/>
          </a:ln>
        </p:spPr>
        <p:txBody>
          <a:bodyPr anchorCtr="0" anchor="t" bIns="162525" lIns="162525" spcFirstLastPara="1" rIns="162525" wrap="square" tIns="162525">
            <a:spAutoFit/>
          </a:bodyPr>
          <a:lstStyle/>
          <a:p>
            <a:pPr indent="-228600" lvl="0" marL="228600" marR="0" rtl="0" algn="l">
              <a:lnSpc>
                <a:spcPct val="115000"/>
              </a:lnSpc>
              <a:spcBef>
                <a:spcPts val="0"/>
              </a:spcBef>
              <a:spcAft>
                <a:spcPts val="0"/>
              </a:spcAft>
              <a:buClr>
                <a:srgbClr val="424242"/>
              </a:buClr>
              <a:buSzPts val="300"/>
              <a:buFont typeface="Montserrat"/>
              <a:buChar char="•"/>
            </a:pPr>
            <a:r>
              <a:rPr b="0" i="0" lang="es-ES" sz="1500" u="none" cap="none" strike="noStrike">
                <a:solidFill>
                  <a:srgbClr val="33D9BE"/>
                </a:solidFill>
                <a:latin typeface="Montserrat ExtraBold"/>
                <a:ea typeface="Montserrat ExtraBold"/>
                <a:cs typeface="Montserrat ExtraBold"/>
                <a:sym typeface="Montserrat ExtraBold"/>
              </a:rPr>
              <a:t>&gt;&gt; </a:t>
            </a:r>
            <a:r>
              <a:rPr lang="es-ES" sz="1500">
                <a:solidFill>
                  <a:srgbClr val="424242"/>
                </a:solidFill>
                <a:latin typeface="Montserrat"/>
                <a:ea typeface="Montserrat"/>
                <a:cs typeface="Montserrat"/>
                <a:sym typeface="Montserrat"/>
              </a:rPr>
              <a:t>Matrices de confusión de los diferentes modelos</a:t>
            </a:r>
            <a:endParaRPr sz="1500">
              <a:solidFill>
                <a:srgbClr val="424242"/>
              </a:solidFill>
              <a:latin typeface="Montserrat"/>
              <a:ea typeface="Montserrat"/>
              <a:cs typeface="Montserrat"/>
              <a:sym typeface="Montserrat"/>
            </a:endParaRPr>
          </a:p>
        </p:txBody>
      </p:sp>
      <p:sp>
        <p:nvSpPr>
          <p:cNvPr descr="Google Shape;578;p42" id="371" name="Google Shape;371;p29"/>
          <p:cNvSpPr txBox="1"/>
          <p:nvPr/>
        </p:nvSpPr>
        <p:spPr>
          <a:xfrm>
            <a:off x="2589525" y="2144800"/>
            <a:ext cx="1878300" cy="482100"/>
          </a:xfrm>
          <a:prstGeom prst="rect">
            <a:avLst/>
          </a:prstGeom>
          <a:solidFill>
            <a:srgbClr val="45818E"/>
          </a:solidFill>
          <a:ln>
            <a:noFill/>
          </a:ln>
        </p:spPr>
        <p:txBody>
          <a:bodyPr anchorCtr="0" anchor="t" bIns="162525" lIns="162525" spcFirstLastPara="1" rIns="162525" wrap="square" tIns="162525">
            <a:spAutoFit/>
          </a:bodyPr>
          <a:lstStyle/>
          <a:p>
            <a:pPr indent="-215900" lvl="0" marL="228600" marR="0" rtl="0" algn="l">
              <a:lnSpc>
                <a:spcPct val="115000"/>
              </a:lnSpc>
              <a:spcBef>
                <a:spcPts val="0"/>
              </a:spcBef>
              <a:spcAft>
                <a:spcPts val="0"/>
              </a:spcAft>
              <a:buClr>
                <a:srgbClr val="424242"/>
              </a:buClr>
              <a:buSzPts val="100"/>
              <a:buFont typeface="Montserrat"/>
              <a:buChar char="•"/>
            </a:pPr>
            <a:r>
              <a:rPr b="0" i="0" lang="es-ES" sz="1000" u="none" cap="none" strike="noStrike">
                <a:solidFill>
                  <a:srgbClr val="33D9BE"/>
                </a:solidFill>
                <a:latin typeface="Montserrat ExtraBold"/>
                <a:ea typeface="Montserrat ExtraBold"/>
                <a:cs typeface="Montserrat ExtraBold"/>
                <a:sym typeface="Montserrat ExtraBold"/>
              </a:rPr>
              <a:t>&gt;&gt; </a:t>
            </a:r>
            <a:r>
              <a:rPr b="1" lang="es-ES" sz="1000">
                <a:solidFill>
                  <a:srgbClr val="FFFFFF"/>
                </a:solidFill>
                <a:latin typeface="Montserrat"/>
                <a:ea typeface="Montserrat"/>
                <a:cs typeface="Montserrat"/>
                <a:sym typeface="Montserrat"/>
              </a:rPr>
              <a:t>KNN</a:t>
            </a:r>
            <a:endParaRPr b="1" sz="1000">
              <a:solidFill>
                <a:srgbClr val="FFFFFF"/>
              </a:solidFill>
              <a:latin typeface="Montserrat"/>
              <a:ea typeface="Montserrat"/>
              <a:cs typeface="Montserrat"/>
              <a:sym typeface="Montserrat"/>
            </a:endParaRPr>
          </a:p>
        </p:txBody>
      </p:sp>
      <p:pic>
        <p:nvPicPr>
          <p:cNvPr id="372" name="Google Shape;372;p29"/>
          <p:cNvPicPr preferRelativeResize="0"/>
          <p:nvPr/>
        </p:nvPicPr>
        <p:blipFill>
          <a:blip r:embed="rId5">
            <a:alphaModFix/>
          </a:blip>
          <a:stretch>
            <a:fillRect/>
          </a:stretch>
        </p:blipFill>
        <p:spPr>
          <a:xfrm>
            <a:off x="922350" y="2745950"/>
            <a:ext cx="4958999" cy="2438954"/>
          </a:xfrm>
          <a:prstGeom prst="rect">
            <a:avLst/>
          </a:prstGeom>
          <a:noFill/>
          <a:ln>
            <a:noFill/>
          </a:ln>
        </p:spPr>
      </p:pic>
      <p:pic>
        <p:nvPicPr>
          <p:cNvPr id="373" name="Google Shape;373;p29"/>
          <p:cNvPicPr preferRelativeResize="0"/>
          <p:nvPr/>
        </p:nvPicPr>
        <p:blipFill>
          <a:blip r:embed="rId6">
            <a:alphaModFix/>
          </a:blip>
          <a:stretch>
            <a:fillRect/>
          </a:stretch>
        </p:blipFill>
        <p:spPr>
          <a:xfrm>
            <a:off x="6033750" y="2610923"/>
            <a:ext cx="5361425" cy="2610078"/>
          </a:xfrm>
          <a:prstGeom prst="rect">
            <a:avLst/>
          </a:prstGeom>
          <a:noFill/>
          <a:ln>
            <a:noFill/>
          </a:ln>
        </p:spPr>
      </p:pic>
      <p:sp>
        <p:nvSpPr>
          <p:cNvPr descr="Google Shape;578;p42" id="374" name="Google Shape;374;p29"/>
          <p:cNvSpPr txBox="1"/>
          <p:nvPr/>
        </p:nvSpPr>
        <p:spPr>
          <a:xfrm>
            <a:off x="7849850" y="2144800"/>
            <a:ext cx="1878300" cy="482100"/>
          </a:xfrm>
          <a:prstGeom prst="rect">
            <a:avLst/>
          </a:prstGeom>
          <a:solidFill>
            <a:srgbClr val="45818E"/>
          </a:solidFill>
          <a:ln>
            <a:noFill/>
          </a:ln>
        </p:spPr>
        <p:txBody>
          <a:bodyPr anchorCtr="0" anchor="t" bIns="162525" lIns="162525" spcFirstLastPara="1" rIns="162525" wrap="square" tIns="162525">
            <a:spAutoFit/>
          </a:bodyPr>
          <a:lstStyle/>
          <a:p>
            <a:pPr indent="-215900" lvl="0" marL="228600" marR="0" rtl="0" algn="l">
              <a:lnSpc>
                <a:spcPct val="115000"/>
              </a:lnSpc>
              <a:spcBef>
                <a:spcPts val="0"/>
              </a:spcBef>
              <a:spcAft>
                <a:spcPts val="0"/>
              </a:spcAft>
              <a:buClr>
                <a:srgbClr val="424242"/>
              </a:buClr>
              <a:buSzPts val="100"/>
              <a:buFont typeface="Montserrat"/>
              <a:buChar char="•"/>
            </a:pPr>
            <a:r>
              <a:rPr b="0" i="0" lang="es-ES" sz="1000" u="none" cap="none" strike="noStrike">
                <a:solidFill>
                  <a:srgbClr val="33D9BE"/>
                </a:solidFill>
                <a:latin typeface="Montserrat ExtraBold"/>
                <a:ea typeface="Montserrat ExtraBold"/>
                <a:cs typeface="Montserrat ExtraBold"/>
                <a:sym typeface="Montserrat ExtraBold"/>
              </a:rPr>
              <a:t>&gt;&gt; </a:t>
            </a:r>
            <a:r>
              <a:rPr b="1" lang="es-ES" sz="1000">
                <a:solidFill>
                  <a:srgbClr val="FFFFFF"/>
                </a:solidFill>
                <a:latin typeface="Montserrat"/>
                <a:ea typeface="Montserrat"/>
                <a:cs typeface="Montserrat"/>
                <a:sym typeface="Montserrat"/>
              </a:rPr>
              <a:t>Decision Tree</a:t>
            </a:r>
            <a:endParaRPr b="1" sz="1000">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8" name="Shape 378"/>
        <p:cNvGrpSpPr/>
        <p:nvPr/>
      </p:nvGrpSpPr>
      <p:grpSpPr>
        <a:xfrm>
          <a:off x="0" y="0"/>
          <a:ext cx="0" cy="0"/>
          <a:chOff x="0" y="0"/>
          <a:chExt cx="0" cy="0"/>
        </a:xfrm>
      </p:grpSpPr>
      <p:sp>
        <p:nvSpPr>
          <p:cNvPr id="379" name="Google Shape;379;p30"/>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80" name="Google Shape;380;p30"/>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1" name="Google Shape;381;p30"/>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2" name="Google Shape;382;p30"/>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83" name="Google Shape;383;p30"/>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4" name="Google Shape;384;p30"/>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5" name="Google Shape;385;p30"/>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86" name="Google Shape;386;p30"/>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87" name="Google Shape;387;p30"/>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88" name="Google Shape;388;p30"/>
          <p:cNvPicPr preferRelativeResize="0"/>
          <p:nvPr/>
        </p:nvPicPr>
        <p:blipFill rotWithShape="1">
          <a:blip r:embed="rId3">
            <a:alphaModFix/>
          </a:blip>
          <a:srcRect b="0" l="0" r="88418" t="0"/>
          <a:stretch/>
        </p:blipFill>
        <p:spPr>
          <a:xfrm>
            <a:off x="0" y="0"/>
            <a:ext cx="769949" cy="6858000"/>
          </a:xfrm>
          <a:prstGeom prst="rect">
            <a:avLst/>
          </a:prstGeom>
          <a:noFill/>
          <a:ln>
            <a:noFill/>
          </a:ln>
        </p:spPr>
      </p:pic>
      <p:sp>
        <p:nvSpPr>
          <p:cNvPr descr="Google Shape;319;p34" id="389" name="Google Shape;389;p30"/>
          <p:cNvSpPr txBox="1"/>
          <p:nvPr/>
        </p:nvSpPr>
        <p:spPr>
          <a:xfrm>
            <a:off x="2856150" y="863812"/>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PRUEBAS Y RESULTADOS</a:t>
            </a:r>
            <a:endParaRPr b="0" i="0" sz="1400" u="none" cap="none" strike="noStrike">
              <a:solidFill>
                <a:srgbClr val="000000"/>
              </a:solidFill>
              <a:latin typeface="Arial"/>
              <a:ea typeface="Arial"/>
              <a:cs typeface="Arial"/>
              <a:sym typeface="Arial"/>
            </a:endParaRPr>
          </a:p>
        </p:txBody>
      </p:sp>
      <p:cxnSp>
        <p:nvCxnSpPr>
          <p:cNvPr descr="Google Shape;320;p34" id="390" name="Google Shape;390;p30"/>
          <p:cNvCxnSpPr/>
          <p:nvPr/>
        </p:nvCxnSpPr>
        <p:spPr>
          <a:xfrm rot="10800000">
            <a:off x="761975" y="11602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91" name="Google Shape;391;p30"/>
          <p:cNvSpPr/>
          <p:nvPr/>
        </p:nvSpPr>
        <p:spPr>
          <a:xfrm>
            <a:off x="1616075" y="10571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92" name="Google Shape;392;p30"/>
          <p:cNvSpPr/>
          <p:nvPr/>
        </p:nvSpPr>
        <p:spPr>
          <a:xfrm>
            <a:off x="2121336" y="8565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93" name="Google Shape;393;p30"/>
          <p:cNvSpPr txBox="1"/>
          <p:nvPr/>
        </p:nvSpPr>
        <p:spPr>
          <a:xfrm>
            <a:off x="2235042" y="8636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pic>
        <p:nvPicPr>
          <p:cNvPr descr="Google Shape;124;p27" id="394" name="Google Shape;394;p30"/>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descr="Google Shape;578;p42" id="395" name="Google Shape;395;p30"/>
          <p:cNvSpPr txBox="1"/>
          <p:nvPr/>
        </p:nvSpPr>
        <p:spPr>
          <a:xfrm>
            <a:off x="1820975" y="1585600"/>
            <a:ext cx="9574200" cy="559200"/>
          </a:xfrm>
          <a:prstGeom prst="rect">
            <a:avLst/>
          </a:prstGeom>
          <a:noFill/>
          <a:ln>
            <a:noFill/>
          </a:ln>
        </p:spPr>
        <p:txBody>
          <a:bodyPr anchorCtr="0" anchor="t" bIns="162525" lIns="162525" spcFirstLastPara="1" rIns="162525" wrap="square" tIns="162525">
            <a:spAutoFit/>
          </a:bodyPr>
          <a:lstStyle/>
          <a:p>
            <a:pPr indent="-228600" lvl="0" marL="228600" marR="0" rtl="0" algn="l">
              <a:lnSpc>
                <a:spcPct val="115000"/>
              </a:lnSpc>
              <a:spcBef>
                <a:spcPts val="0"/>
              </a:spcBef>
              <a:spcAft>
                <a:spcPts val="0"/>
              </a:spcAft>
              <a:buClr>
                <a:srgbClr val="424242"/>
              </a:buClr>
              <a:buSzPts val="300"/>
              <a:buFont typeface="Montserrat"/>
              <a:buChar char="•"/>
            </a:pPr>
            <a:r>
              <a:rPr b="0" i="0" lang="es-ES" sz="1500" u="none" cap="none" strike="noStrike">
                <a:solidFill>
                  <a:srgbClr val="33D9BE"/>
                </a:solidFill>
                <a:latin typeface="Montserrat ExtraBold"/>
                <a:ea typeface="Montserrat ExtraBold"/>
                <a:cs typeface="Montserrat ExtraBold"/>
                <a:sym typeface="Montserrat ExtraBold"/>
              </a:rPr>
              <a:t>&gt;&gt; </a:t>
            </a:r>
            <a:r>
              <a:rPr lang="es-ES" sz="1500">
                <a:solidFill>
                  <a:srgbClr val="424242"/>
                </a:solidFill>
                <a:latin typeface="Montserrat"/>
                <a:ea typeface="Montserrat"/>
                <a:cs typeface="Montserrat"/>
                <a:sym typeface="Montserrat"/>
              </a:rPr>
              <a:t>Matrices de confusión de los diferentes modelos</a:t>
            </a:r>
            <a:endParaRPr sz="1500">
              <a:solidFill>
                <a:srgbClr val="424242"/>
              </a:solidFill>
              <a:latin typeface="Montserrat"/>
              <a:ea typeface="Montserrat"/>
              <a:cs typeface="Montserrat"/>
              <a:sym typeface="Montserrat"/>
            </a:endParaRPr>
          </a:p>
        </p:txBody>
      </p:sp>
      <p:sp>
        <p:nvSpPr>
          <p:cNvPr descr="Google Shape;578;p42" id="396" name="Google Shape;396;p30"/>
          <p:cNvSpPr txBox="1"/>
          <p:nvPr/>
        </p:nvSpPr>
        <p:spPr>
          <a:xfrm>
            <a:off x="2589525" y="2144800"/>
            <a:ext cx="1878300" cy="482100"/>
          </a:xfrm>
          <a:prstGeom prst="rect">
            <a:avLst/>
          </a:prstGeom>
          <a:solidFill>
            <a:srgbClr val="45818E"/>
          </a:solidFill>
          <a:ln>
            <a:noFill/>
          </a:ln>
        </p:spPr>
        <p:txBody>
          <a:bodyPr anchorCtr="0" anchor="t" bIns="162525" lIns="162525" spcFirstLastPara="1" rIns="162525" wrap="square" tIns="162525">
            <a:spAutoFit/>
          </a:bodyPr>
          <a:lstStyle/>
          <a:p>
            <a:pPr indent="-215900" lvl="0" marL="228600" marR="0" rtl="0" algn="l">
              <a:lnSpc>
                <a:spcPct val="115000"/>
              </a:lnSpc>
              <a:spcBef>
                <a:spcPts val="0"/>
              </a:spcBef>
              <a:spcAft>
                <a:spcPts val="0"/>
              </a:spcAft>
              <a:buClr>
                <a:srgbClr val="424242"/>
              </a:buClr>
              <a:buSzPts val="100"/>
              <a:buFont typeface="Montserrat"/>
              <a:buChar char="•"/>
            </a:pPr>
            <a:r>
              <a:rPr b="0" i="0" lang="es-ES" sz="1000" u="none" cap="none" strike="noStrike">
                <a:solidFill>
                  <a:srgbClr val="33D9BE"/>
                </a:solidFill>
                <a:latin typeface="Montserrat ExtraBold"/>
                <a:ea typeface="Montserrat ExtraBold"/>
                <a:cs typeface="Montserrat ExtraBold"/>
                <a:sym typeface="Montserrat ExtraBold"/>
              </a:rPr>
              <a:t>&gt;&gt; </a:t>
            </a:r>
            <a:r>
              <a:rPr b="1" lang="es-ES" sz="1000">
                <a:solidFill>
                  <a:srgbClr val="FFFFFF"/>
                </a:solidFill>
                <a:latin typeface="Montserrat"/>
                <a:ea typeface="Montserrat"/>
                <a:cs typeface="Montserrat"/>
                <a:sym typeface="Montserrat"/>
              </a:rPr>
              <a:t>Random Forest</a:t>
            </a:r>
            <a:endParaRPr b="1" sz="1000">
              <a:solidFill>
                <a:srgbClr val="FFFFFF"/>
              </a:solidFill>
              <a:latin typeface="Montserrat"/>
              <a:ea typeface="Montserrat"/>
              <a:cs typeface="Montserrat"/>
              <a:sym typeface="Montserrat"/>
            </a:endParaRPr>
          </a:p>
        </p:txBody>
      </p:sp>
      <p:sp>
        <p:nvSpPr>
          <p:cNvPr descr="Google Shape;578;p42" id="397" name="Google Shape;397;p30"/>
          <p:cNvSpPr txBox="1"/>
          <p:nvPr/>
        </p:nvSpPr>
        <p:spPr>
          <a:xfrm>
            <a:off x="7849850" y="2144800"/>
            <a:ext cx="1878300" cy="482100"/>
          </a:xfrm>
          <a:prstGeom prst="rect">
            <a:avLst/>
          </a:prstGeom>
          <a:solidFill>
            <a:srgbClr val="45818E"/>
          </a:solidFill>
          <a:ln>
            <a:noFill/>
          </a:ln>
        </p:spPr>
        <p:txBody>
          <a:bodyPr anchorCtr="0" anchor="t" bIns="162525" lIns="162525" spcFirstLastPara="1" rIns="162525" wrap="square" tIns="162525">
            <a:spAutoFit/>
          </a:bodyPr>
          <a:lstStyle/>
          <a:p>
            <a:pPr indent="-215900" lvl="0" marL="228600" marR="0" rtl="0" algn="l">
              <a:lnSpc>
                <a:spcPct val="115000"/>
              </a:lnSpc>
              <a:spcBef>
                <a:spcPts val="0"/>
              </a:spcBef>
              <a:spcAft>
                <a:spcPts val="0"/>
              </a:spcAft>
              <a:buClr>
                <a:srgbClr val="424242"/>
              </a:buClr>
              <a:buSzPts val="100"/>
              <a:buFont typeface="Montserrat"/>
              <a:buChar char="•"/>
            </a:pPr>
            <a:r>
              <a:rPr b="0" i="0" lang="es-ES" sz="1000" u="none" cap="none" strike="noStrike">
                <a:solidFill>
                  <a:srgbClr val="33D9BE"/>
                </a:solidFill>
                <a:latin typeface="Montserrat ExtraBold"/>
                <a:ea typeface="Montserrat ExtraBold"/>
                <a:cs typeface="Montserrat ExtraBold"/>
                <a:sym typeface="Montserrat ExtraBold"/>
              </a:rPr>
              <a:t>&gt;&gt; </a:t>
            </a:r>
            <a:r>
              <a:rPr b="1" lang="es-ES" sz="1000">
                <a:solidFill>
                  <a:srgbClr val="FFFFFF"/>
                </a:solidFill>
                <a:latin typeface="Montserrat"/>
                <a:ea typeface="Montserrat"/>
                <a:cs typeface="Montserrat"/>
                <a:sym typeface="Montserrat"/>
              </a:rPr>
              <a:t>XGBoost</a:t>
            </a:r>
            <a:endParaRPr b="1" sz="1000">
              <a:solidFill>
                <a:srgbClr val="FFFFFF"/>
              </a:solidFill>
              <a:latin typeface="Montserrat"/>
              <a:ea typeface="Montserrat"/>
              <a:cs typeface="Montserrat"/>
              <a:sym typeface="Montserrat"/>
            </a:endParaRPr>
          </a:p>
        </p:txBody>
      </p:sp>
      <p:pic>
        <p:nvPicPr>
          <p:cNvPr id="398" name="Google Shape;398;p30"/>
          <p:cNvPicPr preferRelativeResize="0"/>
          <p:nvPr/>
        </p:nvPicPr>
        <p:blipFill>
          <a:blip r:embed="rId5">
            <a:alphaModFix/>
          </a:blip>
          <a:stretch>
            <a:fillRect/>
          </a:stretch>
        </p:blipFill>
        <p:spPr>
          <a:xfrm>
            <a:off x="922350" y="2779300"/>
            <a:ext cx="5764900" cy="2842450"/>
          </a:xfrm>
          <a:prstGeom prst="rect">
            <a:avLst/>
          </a:prstGeom>
          <a:noFill/>
          <a:ln>
            <a:noFill/>
          </a:ln>
        </p:spPr>
      </p:pic>
      <p:pic>
        <p:nvPicPr>
          <p:cNvPr id="399" name="Google Shape;399;p30"/>
          <p:cNvPicPr preferRelativeResize="0"/>
          <p:nvPr/>
        </p:nvPicPr>
        <p:blipFill>
          <a:blip r:embed="rId6">
            <a:alphaModFix/>
          </a:blip>
          <a:stretch>
            <a:fillRect/>
          </a:stretch>
        </p:blipFill>
        <p:spPr>
          <a:xfrm>
            <a:off x="6839650" y="2779300"/>
            <a:ext cx="5199950" cy="26497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3" name="Shape 403"/>
        <p:cNvGrpSpPr/>
        <p:nvPr/>
      </p:nvGrpSpPr>
      <p:grpSpPr>
        <a:xfrm>
          <a:off x="0" y="0"/>
          <a:ext cx="0" cy="0"/>
          <a:chOff x="0" y="0"/>
          <a:chExt cx="0" cy="0"/>
        </a:xfrm>
      </p:grpSpPr>
      <p:sp>
        <p:nvSpPr>
          <p:cNvPr id="404" name="Google Shape;404;p31"/>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05" name="Google Shape;405;p31"/>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06" name="Google Shape;406;p31"/>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07" name="Google Shape;407;p31"/>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08" name="Google Shape;408;p31"/>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09" name="Google Shape;409;p31"/>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10" name="Google Shape;410;p31"/>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11" name="Google Shape;411;p31"/>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12" name="Google Shape;412;p31"/>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13" name="Google Shape;413;p31"/>
          <p:cNvPicPr preferRelativeResize="0"/>
          <p:nvPr/>
        </p:nvPicPr>
        <p:blipFill rotWithShape="1">
          <a:blip r:embed="rId3">
            <a:alphaModFix/>
          </a:blip>
          <a:srcRect b="0" l="0" r="88418" t="0"/>
          <a:stretch/>
        </p:blipFill>
        <p:spPr>
          <a:xfrm>
            <a:off x="0" y="0"/>
            <a:ext cx="769949" cy="6858000"/>
          </a:xfrm>
          <a:prstGeom prst="rect">
            <a:avLst/>
          </a:prstGeom>
          <a:noFill/>
          <a:ln>
            <a:noFill/>
          </a:ln>
        </p:spPr>
      </p:pic>
      <p:sp>
        <p:nvSpPr>
          <p:cNvPr descr="Google Shape;319;p34" id="414" name="Google Shape;414;p31"/>
          <p:cNvSpPr txBox="1"/>
          <p:nvPr/>
        </p:nvSpPr>
        <p:spPr>
          <a:xfrm>
            <a:off x="2856150" y="863812"/>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PRUEBAS Y RESULTADOS</a:t>
            </a:r>
            <a:endParaRPr b="0" i="0" sz="1400" u="none" cap="none" strike="noStrike">
              <a:solidFill>
                <a:srgbClr val="000000"/>
              </a:solidFill>
              <a:latin typeface="Arial"/>
              <a:ea typeface="Arial"/>
              <a:cs typeface="Arial"/>
              <a:sym typeface="Arial"/>
            </a:endParaRPr>
          </a:p>
        </p:txBody>
      </p:sp>
      <p:cxnSp>
        <p:nvCxnSpPr>
          <p:cNvPr descr="Google Shape;320;p34" id="415" name="Google Shape;415;p31"/>
          <p:cNvCxnSpPr/>
          <p:nvPr/>
        </p:nvCxnSpPr>
        <p:spPr>
          <a:xfrm rot="10800000">
            <a:off x="761975" y="11602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16" name="Google Shape;416;p31"/>
          <p:cNvSpPr/>
          <p:nvPr/>
        </p:nvSpPr>
        <p:spPr>
          <a:xfrm>
            <a:off x="1616075" y="10571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17" name="Google Shape;417;p31"/>
          <p:cNvSpPr/>
          <p:nvPr/>
        </p:nvSpPr>
        <p:spPr>
          <a:xfrm>
            <a:off x="2121336" y="8565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18" name="Google Shape;418;p31"/>
          <p:cNvSpPr txBox="1"/>
          <p:nvPr/>
        </p:nvSpPr>
        <p:spPr>
          <a:xfrm>
            <a:off x="2235042" y="8636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pic>
        <p:nvPicPr>
          <p:cNvPr descr="Google Shape;124;p27" id="419" name="Google Shape;419;p31"/>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descr="Google Shape;578;p42" id="420" name="Google Shape;420;p31"/>
          <p:cNvSpPr txBox="1"/>
          <p:nvPr/>
        </p:nvSpPr>
        <p:spPr>
          <a:xfrm>
            <a:off x="908125" y="1524775"/>
            <a:ext cx="9574200" cy="559200"/>
          </a:xfrm>
          <a:prstGeom prst="rect">
            <a:avLst/>
          </a:prstGeom>
          <a:noFill/>
          <a:ln>
            <a:noFill/>
          </a:ln>
        </p:spPr>
        <p:txBody>
          <a:bodyPr anchorCtr="0" anchor="t" bIns="162525" lIns="162525" spcFirstLastPara="1" rIns="162525" wrap="square" tIns="162525">
            <a:spAutoFit/>
          </a:bodyPr>
          <a:lstStyle/>
          <a:p>
            <a:pPr indent="-228600" lvl="0" marL="228600" marR="0" rtl="0" algn="l">
              <a:lnSpc>
                <a:spcPct val="115000"/>
              </a:lnSpc>
              <a:spcBef>
                <a:spcPts val="0"/>
              </a:spcBef>
              <a:spcAft>
                <a:spcPts val="0"/>
              </a:spcAft>
              <a:buClr>
                <a:srgbClr val="424242"/>
              </a:buClr>
              <a:buSzPts val="300"/>
              <a:buFont typeface="Montserrat"/>
              <a:buChar char="•"/>
            </a:pPr>
            <a:r>
              <a:rPr b="0" i="0" lang="es-ES" sz="1500" u="none" cap="none" strike="noStrike">
                <a:solidFill>
                  <a:srgbClr val="33D9BE"/>
                </a:solidFill>
                <a:latin typeface="Montserrat ExtraBold"/>
                <a:ea typeface="Montserrat ExtraBold"/>
                <a:cs typeface="Montserrat ExtraBold"/>
                <a:sym typeface="Montserrat ExtraBold"/>
              </a:rPr>
              <a:t>&gt;&gt; </a:t>
            </a:r>
            <a:r>
              <a:rPr lang="es-ES" sz="1500">
                <a:solidFill>
                  <a:srgbClr val="424242"/>
                </a:solidFill>
                <a:latin typeface="Montserrat"/>
                <a:ea typeface="Montserrat"/>
                <a:cs typeface="Montserrat"/>
                <a:sym typeface="Montserrat"/>
              </a:rPr>
              <a:t>Comparación de la evaluación de desempeño de los algoritmos</a:t>
            </a:r>
            <a:endParaRPr sz="1500">
              <a:solidFill>
                <a:srgbClr val="424242"/>
              </a:solidFill>
              <a:latin typeface="Montserrat"/>
              <a:ea typeface="Montserrat"/>
              <a:cs typeface="Montserrat"/>
              <a:sym typeface="Montserrat"/>
            </a:endParaRPr>
          </a:p>
        </p:txBody>
      </p:sp>
      <p:sp>
        <p:nvSpPr>
          <p:cNvPr descr="Google Shape;578;p42" id="421" name="Google Shape;421;p31"/>
          <p:cNvSpPr txBox="1"/>
          <p:nvPr/>
        </p:nvSpPr>
        <p:spPr>
          <a:xfrm>
            <a:off x="975150" y="4352075"/>
            <a:ext cx="9574200" cy="559200"/>
          </a:xfrm>
          <a:prstGeom prst="rect">
            <a:avLst/>
          </a:prstGeom>
          <a:noFill/>
          <a:ln>
            <a:noFill/>
          </a:ln>
        </p:spPr>
        <p:txBody>
          <a:bodyPr anchorCtr="0" anchor="t" bIns="162525" lIns="162525" spcFirstLastPara="1" rIns="162525" wrap="square" tIns="162525">
            <a:spAutoFit/>
          </a:bodyPr>
          <a:lstStyle/>
          <a:p>
            <a:pPr indent="-228600" lvl="0" marL="228600" marR="0" rtl="0" algn="l">
              <a:lnSpc>
                <a:spcPct val="115000"/>
              </a:lnSpc>
              <a:spcBef>
                <a:spcPts val="0"/>
              </a:spcBef>
              <a:spcAft>
                <a:spcPts val="0"/>
              </a:spcAft>
              <a:buClr>
                <a:srgbClr val="424242"/>
              </a:buClr>
              <a:buSzPts val="300"/>
              <a:buFont typeface="Montserrat"/>
              <a:buChar char="•"/>
            </a:pPr>
            <a:r>
              <a:rPr b="0" i="0" lang="es-ES" sz="1500" u="none" cap="none" strike="noStrike">
                <a:solidFill>
                  <a:srgbClr val="33D9BE"/>
                </a:solidFill>
                <a:latin typeface="Montserrat ExtraBold"/>
                <a:ea typeface="Montserrat ExtraBold"/>
                <a:cs typeface="Montserrat ExtraBold"/>
                <a:sym typeface="Montserrat ExtraBold"/>
              </a:rPr>
              <a:t>&gt;&gt; </a:t>
            </a:r>
            <a:r>
              <a:rPr lang="es-ES" sz="1500">
                <a:solidFill>
                  <a:srgbClr val="424242"/>
                </a:solidFill>
                <a:latin typeface="Montserrat"/>
                <a:ea typeface="Montserrat"/>
                <a:cs typeface="Montserrat"/>
                <a:sym typeface="Montserrat"/>
              </a:rPr>
              <a:t>Comparación estadística desempeño de los algoritmos con ANOVA</a:t>
            </a:r>
            <a:endParaRPr sz="1500">
              <a:solidFill>
                <a:srgbClr val="424242"/>
              </a:solidFill>
              <a:latin typeface="Montserrat"/>
              <a:ea typeface="Montserrat"/>
              <a:cs typeface="Montserrat"/>
              <a:sym typeface="Montserrat"/>
            </a:endParaRPr>
          </a:p>
        </p:txBody>
      </p:sp>
      <p:pic>
        <p:nvPicPr>
          <p:cNvPr id="422" name="Google Shape;422;p31"/>
          <p:cNvPicPr preferRelativeResize="0"/>
          <p:nvPr/>
        </p:nvPicPr>
        <p:blipFill>
          <a:blip r:embed="rId5">
            <a:alphaModFix/>
          </a:blip>
          <a:stretch>
            <a:fillRect/>
          </a:stretch>
        </p:blipFill>
        <p:spPr>
          <a:xfrm>
            <a:off x="1164251" y="4905025"/>
            <a:ext cx="4427450" cy="1651400"/>
          </a:xfrm>
          <a:prstGeom prst="rect">
            <a:avLst/>
          </a:prstGeom>
          <a:noFill/>
          <a:ln>
            <a:noFill/>
          </a:ln>
        </p:spPr>
      </p:pic>
      <p:sp>
        <p:nvSpPr>
          <p:cNvPr id="423" name="Google Shape;423;p31"/>
          <p:cNvSpPr/>
          <p:nvPr/>
        </p:nvSpPr>
        <p:spPr>
          <a:xfrm>
            <a:off x="8423100" y="843500"/>
            <a:ext cx="3557100" cy="3255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ES" sz="1500">
                <a:solidFill>
                  <a:srgbClr val="424242"/>
                </a:solidFill>
                <a:latin typeface="Montserrat"/>
                <a:ea typeface="Montserrat"/>
                <a:cs typeface="Montserrat"/>
                <a:sym typeface="Montserrat"/>
              </a:rPr>
              <a:t>El </a:t>
            </a:r>
            <a:r>
              <a:rPr b="1" lang="es-ES" sz="1500">
                <a:solidFill>
                  <a:srgbClr val="424242"/>
                </a:solidFill>
                <a:latin typeface="Montserrat"/>
                <a:ea typeface="Montserrat"/>
                <a:cs typeface="Montserrat"/>
                <a:sym typeface="Montserrat"/>
              </a:rPr>
              <a:t>modelo XGBoost</a:t>
            </a:r>
            <a:r>
              <a:rPr lang="es-ES" sz="1500">
                <a:solidFill>
                  <a:srgbClr val="424242"/>
                </a:solidFill>
                <a:latin typeface="Montserrat"/>
                <a:ea typeface="Montserrat"/>
                <a:cs typeface="Montserrat"/>
                <a:sym typeface="Montserrat"/>
              </a:rPr>
              <a:t> obtuvo el mejor rendimiento general seguido por el modelo </a:t>
            </a:r>
            <a:r>
              <a:rPr b="1" lang="es-ES" sz="1500">
                <a:solidFill>
                  <a:srgbClr val="424242"/>
                </a:solidFill>
                <a:latin typeface="Montserrat"/>
                <a:ea typeface="Montserrat"/>
                <a:cs typeface="Montserrat"/>
                <a:sym typeface="Montserrat"/>
              </a:rPr>
              <a:t>Random Forest optimizado.</a:t>
            </a:r>
            <a:endParaRPr b="1" sz="1500">
              <a:solidFill>
                <a:srgbClr val="424242"/>
              </a:solidFill>
              <a:latin typeface="Montserrat"/>
              <a:ea typeface="Montserrat"/>
              <a:cs typeface="Montserrat"/>
              <a:sym typeface="Montserrat"/>
            </a:endParaRPr>
          </a:p>
          <a:p>
            <a:pPr indent="0" lvl="0" marL="0" rtl="0" algn="l">
              <a:lnSpc>
                <a:spcPct val="115000"/>
              </a:lnSpc>
              <a:spcBef>
                <a:spcPts val="0"/>
              </a:spcBef>
              <a:spcAft>
                <a:spcPts val="0"/>
              </a:spcAft>
              <a:buNone/>
            </a:pPr>
            <a:r>
              <a:rPr lang="es-ES" sz="1500">
                <a:solidFill>
                  <a:srgbClr val="424242"/>
                </a:solidFill>
                <a:latin typeface="Montserrat"/>
                <a:ea typeface="Montserrat"/>
                <a:cs typeface="Montserrat"/>
                <a:sym typeface="Montserrat"/>
              </a:rPr>
              <a:t>Mejor puntuación  </a:t>
            </a:r>
            <a:r>
              <a:rPr b="1" lang="es-ES" sz="1500">
                <a:solidFill>
                  <a:srgbClr val="424242"/>
                </a:solidFill>
                <a:latin typeface="Montserrat"/>
                <a:ea typeface="Montserrat"/>
                <a:cs typeface="Montserrat"/>
                <a:sym typeface="Montserrat"/>
              </a:rPr>
              <a:t>XGBoost</a:t>
            </a:r>
            <a:r>
              <a:rPr lang="es-ES" sz="1500">
                <a:solidFill>
                  <a:srgbClr val="424242"/>
                </a:solidFill>
                <a:latin typeface="Montserrat"/>
                <a:ea typeface="Montserrat"/>
                <a:cs typeface="Montserrat"/>
                <a:sym typeface="Montserrat"/>
              </a:rPr>
              <a:t>: </a:t>
            </a:r>
            <a:r>
              <a:rPr b="1" lang="es-ES" sz="1500">
                <a:solidFill>
                  <a:srgbClr val="45818E"/>
                </a:solidFill>
                <a:latin typeface="Montserrat"/>
                <a:ea typeface="Montserrat"/>
                <a:cs typeface="Montserrat"/>
                <a:sym typeface="Montserrat"/>
              </a:rPr>
              <a:t>0,972</a:t>
            </a:r>
            <a:endParaRPr b="1" sz="1500">
              <a:solidFill>
                <a:srgbClr val="45818E"/>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solidFill>
                <a:srgbClr val="45818E"/>
              </a:solidFill>
              <a:latin typeface="Montserrat"/>
              <a:ea typeface="Montserrat"/>
              <a:cs typeface="Montserrat"/>
              <a:sym typeface="Montserrat"/>
            </a:endParaRPr>
          </a:p>
          <a:p>
            <a:pPr indent="0" lvl="0" marL="0" rtl="0" algn="l">
              <a:lnSpc>
                <a:spcPct val="115000"/>
              </a:lnSpc>
              <a:spcBef>
                <a:spcPts val="0"/>
              </a:spcBef>
              <a:spcAft>
                <a:spcPts val="0"/>
              </a:spcAft>
              <a:buNone/>
            </a:pPr>
            <a:r>
              <a:rPr lang="es-ES" sz="1500">
                <a:solidFill>
                  <a:srgbClr val="424242"/>
                </a:solidFill>
                <a:latin typeface="Montserrat"/>
                <a:ea typeface="Montserrat"/>
                <a:cs typeface="Montserrat"/>
                <a:sym typeface="Montserrat"/>
              </a:rPr>
              <a:t>Mejor puntuación </a:t>
            </a:r>
            <a:r>
              <a:rPr b="1" lang="es-ES" sz="1500">
                <a:solidFill>
                  <a:srgbClr val="424242"/>
                </a:solidFill>
                <a:latin typeface="Montserrat"/>
                <a:ea typeface="Montserrat"/>
                <a:cs typeface="Montserrat"/>
                <a:sym typeface="Montserrat"/>
              </a:rPr>
              <a:t>Random Forest optimizado:  </a:t>
            </a:r>
            <a:r>
              <a:rPr b="1" lang="es-ES" sz="1500">
                <a:solidFill>
                  <a:srgbClr val="45818E"/>
                </a:solidFill>
                <a:latin typeface="Montserrat"/>
                <a:ea typeface="Montserrat"/>
                <a:cs typeface="Montserrat"/>
                <a:sym typeface="Montserrat"/>
              </a:rPr>
              <a:t>0,976</a:t>
            </a:r>
            <a:endParaRPr b="1" sz="1500">
              <a:solidFill>
                <a:srgbClr val="45818E"/>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solidFill>
                <a:srgbClr val="424242"/>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500">
              <a:solidFill>
                <a:srgbClr val="424242"/>
              </a:solidFill>
              <a:latin typeface="Montserrat"/>
              <a:ea typeface="Montserrat"/>
              <a:cs typeface="Montserrat"/>
              <a:sym typeface="Montserrat"/>
            </a:endParaRPr>
          </a:p>
        </p:txBody>
      </p:sp>
      <p:sp>
        <p:nvSpPr>
          <p:cNvPr id="424" name="Google Shape;424;p31"/>
          <p:cNvSpPr txBox="1"/>
          <p:nvPr/>
        </p:nvSpPr>
        <p:spPr>
          <a:xfrm>
            <a:off x="8423100" y="920075"/>
            <a:ext cx="412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ES" sz="1200">
                <a:solidFill>
                  <a:srgbClr val="333333"/>
                </a:solidFill>
                <a:latin typeface="Montserrat"/>
                <a:ea typeface="Montserrat"/>
                <a:cs typeface="Montserrat"/>
                <a:sym typeface="Montserrat"/>
              </a:rPr>
              <a:t>📌</a:t>
            </a:r>
            <a:endParaRPr/>
          </a:p>
        </p:txBody>
      </p:sp>
      <p:sp>
        <p:nvSpPr>
          <p:cNvPr id="425" name="Google Shape;425;p31"/>
          <p:cNvSpPr/>
          <p:nvPr/>
        </p:nvSpPr>
        <p:spPr>
          <a:xfrm>
            <a:off x="8356025" y="4715825"/>
            <a:ext cx="3557100" cy="2029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ES" sz="1500">
                <a:solidFill>
                  <a:srgbClr val="424242"/>
                </a:solidFill>
                <a:latin typeface="Montserrat"/>
                <a:ea typeface="Montserrat"/>
                <a:cs typeface="Montserrat"/>
                <a:sym typeface="Montserrat"/>
              </a:rPr>
              <a:t>Seg</a:t>
            </a:r>
            <a:r>
              <a:rPr lang="es-ES" sz="1500">
                <a:solidFill>
                  <a:srgbClr val="424242"/>
                </a:solidFill>
                <a:latin typeface="Montserrat"/>
                <a:ea typeface="Montserrat"/>
                <a:cs typeface="Montserrat"/>
                <a:sym typeface="Montserrat"/>
              </a:rPr>
              <a:t>ún la </a:t>
            </a:r>
            <a:r>
              <a:rPr b="1" lang="es-ES" sz="1500">
                <a:solidFill>
                  <a:srgbClr val="424242"/>
                </a:solidFill>
                <a:latin typeface="Montserrat"/>
                <a:ea typeface="Montserrat"/>
                <a:cs typeface="Montserrat"/>
                <a:sym typeface="Montserrat"/>
              </a:rPr>
              <a:t>comparativa estadística de ANOVA</a:t>
            </a:r>
            <a:r>
              <a:rPr lang="es-ES" sz="1500">
                <a:solidFill>
                  <a:srgbClr val="424242"/>
                </a:solidFill>
                <a:latin typeface="Montserrat"/>
                <a:ea typeface="Montserrat"/>
                <a:cs typeface="Montserrat"/>
                <a:sym typeface="Montserrat"/>
              </a:rPr>
              <a:t> el modelo </a:t>
            </a:r>
            <a:r>
              <a:rPr b="1" lang="es-ES" sz="1500">
                <a:solidFill>
                  <a:srgbClr val="424242"/>
                </a:solidFill>
                <a:latin typeface="Montserrat"/>
                <a:ea typeface="Montserrat"/>
                <a:cs typeface="Montserrat"/>
                <a:sym typeface="Montserrat"/>
              </a:rPr>
              <a:t>XGBoost </a:t>
            </a:r>
            <a:r>
              <a:rPr lang="es-ES" sz="1500">
                <a:solidFill>
                  <a:srgbClr val="424242"/>
                </a:solidFill>
                <a:latin typeface="Montserrat"/>
                <a:ea typeface="Montserrat"/>
                <a:cs typeface="Montserrat"/>
                <a:sym typeface="Montserrat"/>
              </a:rPr>
              <a:t>supera significamente a los demás en términos de </a:t>
            </a:r>
            <a:r>
              <a:rPr b="1" lang="es-ES" sz="1500">
                <a:solidFill>
                  <a:srgbClr val="424242"/>
                </a:solidFill>
                <a:latin typeface="Montserrat"/>
                <a:ea typeface="Montserrat"/>
                <a:cs typeface="Montserrat"/>
                <a:sym typeface="Montserrat"/>
              </a:rPr>
              <a:t>AUC</a:t>
            </a:r>
            <a:r>
              <a:rPr lang="es-ES" sz="1500">
                <a:solidFill>
                  <a:srgbClr val="424242"/>
                </a:solidFill>
                <a:latin typeface="Montserrat"/>
                <a:ea typeface="Montserrat"/>
                <a:cs typeface="Montserrat"/>
                <a:sym typeface="Montserrat"/>
              </a:rPr>
              <a:t> con una puntuación de </a:t>
            </a:r>
            <a:r>
              <a:rPr b="1" lang="es-ES" sz="1500">
                <a:solidFill>
                  <a:srgbClr val="424242"/>
                </a:solidFill>
                <a:latin typeface="Montserrat"/>
                <a:ea typeface="Montserrat"/>
                <a:cs typeface="Montserrat"/>
                <a:sym typeface="Montserrat"/>
              </a:rPr>
              <a:t>0,9976</a:t>
            </a:r>
            <a:r>
              <a:rPr lang="es-ES" sz="1500">
                <a:solidFill>
                  <a:srgbClr val="424242"/>
                </a:solidFill>
                <a:latin typeface="Montserrat"/>
                <a:ea typeface="Montserrat"/>
                <a:cs typeface="Montserrat"/>
                <a:sym typeface="Montserrat"/>
              </a:rPr>
              <a:t> y también en términos de </a:t>
            </a:r>
            <a:r>
              <a:rPr b="1" lang="es-ES" sz="1500">
                <a:solidFill>
                  <a:srgbClr val="424242"/>
                </a:solidFill>
                <a:latin typeface="Montserrat"/>
                <a:ea typeface="Montserrat"/>
                <a:cs typeface="Montserrat"/>
                <a:sym typeface="Montserrat"/>
              </a:rPr>
              <a:t>F1 Score</a:t>
            </a:r>
            <a:r>
              <a:rPr lang="es-ES" sz="1500">
                <a:solidFill>
                  <a:srgbClr val="424242"/>
                </a:solidFill>
                <a:latin typeface="Montserrat"/>
                <a:ea typeface="Montserrat"/>
                <a:cs typeface="Montserrat"/>
                <a:sym typeface="Montserrat"/>
              </a:rPr>
              <a:t> con una puntuación de </a:t>
            </a:r>
            <a:r>
              <a:rPr b="1" lang="es-ES" sz="1500">
                <a:solidFill>
                  <a:srgbClr val="424242"/>
                </a:solidFill>
                <a:latin typeface="Montserrat"/>
                <a:ea typeface="Montserrat"/>
                <a:cs typeface="Montserrat"/>
                <a:sym typeface="Montserrat"/>
              </a:rPr>
              <a:t>0,9624</a:t>
            </a:r>
            <a:endParaRPr b="1" sz="1500">
              <a:solidFill>
                <a:srgbClr val="424242"/>
              </a:solidFill>
              <a:latin typeface="Montserrat"/>
              <a:ea typeface="Montserrat"/>
              <a:cs typeface="Montserrat"/>
              <a:sym typeface="Montserrat"/>
            </a:endParaRPr>
          </a:p>
        </p:txBody>
      </p:sp>
      <p:sp>
        <p:nvSpPr>
          <p:cNvPr id="426" name="Google Shape;426;p31"/>
          <p:cNvSpPr txBox="1"/>
          <p:nvPr/>
        </p:nvSpPr>
        <p:spPr>
          <a:xfrm>
            <a:off x="8279825" y="4523225"/>
            <a:ext cx="412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ES" sz="1200">
                <a:solidFill>
                  <a:srgbClr val="333333"/>
                </a:solidFill>
                <a:latin typeface="Montserrat"/>
                <a:ea typeface="Montserrat"/>
                <a:cs typeface="Montserrat"/>
                <a:sym typeface="Montserrat"/>
              </a:rPr>
              <a:t>📌</a:t>
            </a:r>
            <a:endParaRPr/>
          </a:p>
        </p:txBody>
      </p:sp>
      <p:pic>
        <p:nvPicPr>
          <p:cNvPr id="427" name="Google Shape;427;p31"/>
          <p:cNvPicPr preferRelativeResize="0"/>
          <p:nvPr/>
        </p:nvPicPr>
        <p:blipFill>
          <a:blip r:embed="rId6">
            <a:alphaModFix/>
          </a:blip>
          <a:stretch>
            <a:fillRect/>
          </a:stretch>
        </p:blipFill>
        <p:spPr>
          <a:xfrm>
            <a:off x="975151" y="2040988"/>
            <a:ext cx="6651387" cy="228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1" name="Shape 431"/>
        <p:cNvGrpSpPr/>
        <p:nvPr/>
      </p:nvGrpSpPr>
      <p:grpSpPr>
        <a:xfrm>
          <a:off x="0" y="0"/>
          <a:ext cx="0" cy="0"/>
          <a:chOff x="0" y="0"/>
          <a:chExt cx="0" cy="0"/>
        </a:xfrm>
      </p:grpSpPr>
      <p:sp>
        <p:nvSpPr>
          <p:cNvPr id="432" name="Google Shape;432;p32"/>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33" name="Google Shape;433;p32"/>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4" name="Google Shape;434;p32"/>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5" name="Google Shape;435;p32"/>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36" name="Google Shape;436;p32"/>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7" name="Google Shape;437;p32"/>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38" name="Google Shape;438;p32"/>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39" name="Google Shape;439;p32"/>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40" name="Google Shape;440;p32"/>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41" name="Google Shape;441;p32"/>
          <p:cNvPicPr preferRelativeResize="0"/>
          <p:nvPr/>
        </p:nvPicPr>
        <p:blipFill rotWithShape="1">
          <a:blip r:embed="rId3">
            <a:alphaModFix/>
          </a:blip>
          <a:srcRect b="0" l="0" r="88418" t="0"/>
          <a:stretch/>
        </p:blipFill>
        <p:spPr>
          <a:xfrm>
            <a:off x="0" y="0"/>
            <a:ext cx="769949" cy="6858000"/>
          </a:xfrm>
          <a:prstGeom prst="rect">
            <a:avLst/>
          </a:prstGeom>
          <a:noFill/>
          <a:ln>
            <a:noFill/>
          </a:ln>
        </p:spPr>
      </p:pic>
      <p:sp>
        <p:nvSpPr>
          <p:cNvPr descr="Google Shape;319;p34" id="442" name="Google Shape;442;p32"/>
          <p:cNvSpPr txBox="1"/>
          <p:nvPr/>
        </p:nvSpPr>
        <p:spPr>
          <a:xfrm>
            <a:off x="2856150" y="863812"/>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PRUEBAS Y RESULTADOS</a:t>
            </a:r>
            <a:endParaRPr b="0" i="0" sz="1400" u="none" cap="none" strike="noStrike">
              <a:solidFill>
                <a:srgbClr val="000000"/>
              </a:solidFill>
              <a:latin typeface="Arial"/>
              <a:ea typeface="Arial"/>
              <a:cs typeface="Arial"/>
              <a:sym typeface="Arial"/>
            </a:endParaRPr>
          </a:p>
        </p:txBody>
      </p:sp>
      <p:cxnSp>
        <p:nvCxnSpPr>
          <p:cNvPr descr="Google Shape;320;p34" id="443" name="Google Shape;443;p32"/>
          <p:cNvCxnSpPr/>
          <p:nvPr/>
        </p:nvCxnSpPr>
        <p:spPr>
          <a:xfrm rot="10800000">
            <a:off x="761975" y="11602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44" name="Google Shape;444;p32"/>
          <p:cNvSpPr/>
          <p:nvPr/>
        </p:nvSpPr>
        <p:spPr>
          <a:xfrm>
            <a:off x="1616075" y="10571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45" name="Google Shape;445;p32"/>
          <p:cNvSpPr/>
          <p:nvPr/>
        </p:nvSpPr>
        <p:spPr>
          <a:xfrm>
            <a:off x="2121336" y="8565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46" name="Google Shape;446;p32"/>
          <p:cNvSpPr txBox="1"/>
          <p:nvPr/>
        </p:nvSpPr>
        <p:spPr>
          <a:xfrm>
            <a:off x="2235042" y="8636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sp>
        <p:nvSpPr>
          <p:cNvPr descr="Google Shape;578;p42" id="447" name="Google Shape;447;p32"/>
          <p:cNvSpPr txBox="1"/>
          <p:nvPr/>
        </p:nvSpPr>
        <p:spPr>
          <a:xfrm>
            <a:off x="912225" y="1934800"/>
            <a:ext cx="11169300" cy="4011000"/>
          </a:xfrm>
          <a:prstGeom prst="rect">
            <a:avLst/>
          </a:prstGeom>
          <a:noFill/>
          <a:ln>
            <a:noFill/>
          </a:ln>
        </p:spPr>
        <p:txBody>
          <a:bodyPr anchorCtr="0" anchor="t" bIns="162525" lIns="162525" spcFirstLastPara="1" rIns="162525" wrap="square" tIns="162525">
            <a:spAutoFit/>
          </a:bodyPr>
          <a:lstStyle/>
          <a:p>
            <a:pPr indent="-228600" lvl="0" marL="228600" marR="0" rtl="0" algn="l">
              <a:lnSpc>
                <a:spcPct val="115000"/>
              </a:lnSpc>
              <a:spcBef>
                <a:spcPts val="0"/>
              </a:spcBef>
              <a:spcAft>
                <a:spcPts val="0"/>
              </a:spcAft>
              <a:buClr>
                <a:srgbClr val="424242"/>
              </a:buClr>
              <a:buSzPts val="300"/>
              <a:buFont typeface="Montserrat"/>
              <a:buChar char="•"/>
            </a:pPr>
            <a:r>
              <a:rPr b="0" i="0" lang="es-ES" sz="1500" u="none" cap="none" strike="noStrike">
                <a:solidFill>
                  <a:srgbClr val="33D9BE"/>
                </a:solidFill>
                <a:latin typeface="Montserrat ExtraBold"/>
                <a:ea typeface="Montserrat ExtraBold"/>
                <a:cs typeface="Montserrat ExtraBold"/>
                <a:sym typeface="Montserrat ExtraBold"/>
              </a:rPr>
              <a:t>&gt;&gt; </a:t>
            </a:r>
            <a:r>
              <a:rPr lang="es-ES" sz="1500">
                <a:solidFill>
                  <a:srgbClr val="424242"/>
                </a:solidFill>
                <a:latin typeface="Montserrat"/>
                <a:ea typeface="Montserrat"/>
                <a:cs typeface="Montserrat"/>
                <a:sym typeface="Montserrat"/>
              </a:rPr>
              <a:t>Principales hallazgos</a:t>
            </a:r>
            <a:endParaRPr sz="1500">
              <a:solidFill>
                <a:srgbClr val="424242"/>
              </a:solidFill>
              <a:latin typeface="Montserrat"/>
              <a:ea typeface="Montserrat"/>
              <a:cs typeface="Montserrat"/>
              <a:sym typeface="Montserrat"/>
            </a:endParaRPr>
          </a:p>
          <a:p>
            <a:pPr indent="-323850" lvl="1" marL="914400" marR="0" rtl="0" algn="l">
              <a:lnSpc>
                <a:spcPct val="115000"/>
              </a:lnSpc>
              <a:spcBef>
                <a:spcPts val="0"/>
              </a:spcBef>
              <a:spcAft>
                <a:spcPts val="0"/>
              </a:spcAft>
              <a:buClr>
                <a:srgbClr val="424242"/>
              </a:buClr>
              <a:buSzPts val="1500"/>
              <a:buFont typeface="Montserrat"/>
              <a:buChar char="○"/>
            </a:pPr>
            <a:r>
              <a:rPr lang="es-ES" sz="1500">
                <a:solidFill>
                  <a:srgbClr val="424242"/>
                </a:solidFill>
                <a:latin typeface="Montserrat"/>
                <a:ea typeface="Montserrat"/>
                <a:cs typeface="Montserrat"/>
                <a:sym typeface="Montserrat"/>
              </a:rPr>
              <a:t>El </a:t>
            </a:r>
            <a:r>
              <a:rPr b="1" lang="es-ES" sz="1500">
                <a:solidFill>
                  <a:srgbClr val="424242"/>
                </a:solidFill>
                <a:latin typeface="Montserrat"/>
                <a:ea typeface="Montserrat"/>
                <a:cs typeface="Montserrat"/>
                <a:sym typeface="Montserrat"/>
              </a:rPr>
              <a:t>modelo XGBoost</a:t>
            </a:r>
            <a:r>
              <a:rPr lang="es-ES" sz="1500">
                <a:solidFill>
                  <a:srgbClr val="424242"/>
                </a:solidFill>
                <a:latin typeface="Montserrat"/>
                <a:ea typeface="Montserrat"/>
                <a:cs typeface="Montserrat"/>
                <a:sym typeface="Montserrat"/>
              </a:rPr>
              <a:t> obtuvo el </a:t>
            </a:r>
            <a:r>
              <a:rPr b="1" lang="es-ES" sz="1500">
                <a:solidFill>
                  <a:srgbClr val="424242"/>
                </a:solidFill>
                <a:latin typeface="Montserrat"/>
                <a:ea typeface="Montserrat"/>
                <a:cs typeface="Montserrat"/>
                <a:sym typeface="Montserrat"/>
              </a:rPr>
              <a:t>mejor rendimiento general</a:t>
            </a:r>
            <a:r>
              <a:rPr lang="es-ES" sz="1500">
                <a:solidFill>
                  <a:srgbClr val="424242"/>
                </a:solidFill>
                <a:latin typeface="Montserrat"/>
                <a:ea typeface="Montserrat"/>
                <a:cs typeface="Montserrat"/>
                <a:sym typeface="Montserrat"/>
              </a:rPr>
              <a:t>, seguido por Random Forest optimizado, mostraron un rendimiento superior en comparación con modelos más simples</a:t>
            </a:r>
            <a:endParaRPr sz="1500">
              <a:solidFill>
                <a:srgbClr val="424242"/>
              </a:solidFill>
              <a:latin typeface="Montserrat"/>
              <a:ea typeface="Montserrat"/>
              <a:cs typeface="Montserrat"/>
              <a:sym typeface="Montserrat"/>
            </a:endParaRPr>
          </a:p>
          <a:p>
            <a:pPr indent="-323850" lvl="1" marL="914400" marR="0" rtl="0" algn="l">
              <a:lnSpc>
                <a:spcPct val="115000"/>
              </a:lnSpc>
              <a:spcBef>
                <a:spcPts val="0"/>
              </a:spcBef>
              <a:spcAft>
                <a:spcPts val="0"/>
              </a:spcAft>
              <a:buClr>
                <a:srgbClr val="424242"/>
              </a:buClr>
              <a:buSzPts val="1500"/>
              <a:buFont typeface="Montserrat"/>
              <a:buChar char="○"/>
            </a:pPr>
            <a:r>
              <a:rPr lang="es-ES" sz="1500">
                <a:solidFill>
                  <a:srgbClr val="424242"/>
                </a:solidFill>
                <a:latin typeface="Montserrat"/>
                <a:ea typeface="Montserrat"/>
                <a:cs typeface="Montserrat"/>
                <a:sym typeface="Montserrat"/>
              </a:rPr>
              <a:t>La optimización de hiperparámetros mejoró significativamente el rendimiento de los modelos base</a:t>
            </a:r>
            <a:endParaRPr sz="1500">
              <a:solidFill>
                <a:srgbClr val="424242"/>
              </a:solidFill>
              <a:latin typeface="Montserrat"/>
              <a:ea typeface="Montserrat"/>
              <a:cs typeface="Montserrat"/>
              <a:sym typeface="Montserrat"/>
            </a:endParaRPr>
          </a:p>
          <a:p>
            <a:pPr indent="-323850" lvl="1" marL="914400" marR="0" rtl="0" algn="l">
              <a:lnSpc>
                <a:spcPct val="115000"/>
              </a:lnSpc>
              <a:spcBef>
                <a:spcPts val="0"/>
              </a:spcBef>
              <a:spcAft>
                <a:spcPts val="0"/>
              </a:spcAft>
              <a:buClr>
                <a:srgbClr val="424242"/>
              </a:buClr>
              <a:buSzPts val="1500"/>
              <a:buFont typeface="Montserrat"/>
              <a:buChar char="○"/>
            </a:pPr>
            <a:r>
              <a:rPr lang="es-ES" sz="1500">
                <a:solidFill>
                  <a:srgbClr val="424242"/>
                </a:solidFill>
                <a:latin typeface="Montserrat"/>
                <a:ea typeface="Montserrat"/>
                <a:cs typeface="Montserrat"/>
                <a:sym typeface="Montserrat"/>
              </a:rPr>
              <a:t>Las</a:t>
            </a:r>
            <a:r>
              <a:rPr b="1" lang="es-ES" sz="1500">
                <a:solidFill>
                  <a:srgbClr val="424242"/>
                </a:solidFill>
                <a:latin typeface="Montserrat"/>
                <a:ea typeface="Montserrat"/>
                <a:cs typeface="Montserrat"/>
                <a:sym typeface="Montserrat"/>
              </a:rPr>
              <a:t> técnicas de búsqueda </a:t>
            </a:r>
            <a:r>
              <a:rPr lang="es-ES" sz="1500">
                <a:solidFill>
                  <a:srgbClr val="424242"/>
                </a:solidFill>
                <a:latin typeface="Montserrat"/>
                <a:ea typeface="Montserrat"/>
                <a:cs typeface="Montserrat"/>
                <a:sym typeface="Montserrat"/>
              </a:rPr>
              <a:t>(RandomizedSearchCV y GridSearchCV) fueron fundamentales para encontrar configuraciones óptimas</a:t>
            </a:r>
            <a:endParaRPr sz="1500">
              <a:solidFill>
                <a:srgbClr val="424242"/>
              </a:solidFill>
              <a:latin typeface="Montserrat"/>
              <a:ea typeface="Montserrat"/>
              <a:cs typeface="Montserrat"/>
              <a:sym typeface="Montserrat"/>
            </a:endParaRPr>
          </a:p>
          <a:p>
            <a:pPr indent="-323850" lvl="1" marL="914400" marR="0" rtl="0" algn="l">
              <a:lnSpc>
                <a:spcPct val="115000"/>
              </a:lnSpc>
              <a:spcBef>
                <a:spcPts val="0"/>
              </a:spcBef>
              <a:spcAft>
                <a:spcPts val="0"/>
              </a:spcAft>
              <a:buClr>
                <a:srgbClr val="424242"/>
              </a:buClr>
              <a:buSzPts val="1500"/>
              <a:buFont typeface="Montserrat"/>
              <a:buChar char="○"/>
            </a:pPr>
            <a:r>
              <a:rPr lang="es-ES" sz="1500">
                <a:solidFill>
                  <a:srgbClr val="424242"/>
                </a:solidFill>
                <a:latin typeface="Montserrat"/>
                <a:ea typeface="Montserrat"/>
                <a:cs typeface="Montserrat"/>
                <a:sym typeface="Montserrat"/>
              </a:rPr>
              <a:t>Se observó que las variables [frecuencia de consumo de vegetales (FCVC), consumo calórico (CALC), actividad física (FAF), consumo de agua (CH2O), y antecedentes familiares de sobrepeso] son las más predictivas para determinar niveles de obesidad</a:t>
            </a:r>
            <a:endParaRPr sz="1500">
              <a:solidFill>
                <a:srgbClr val="424242"/>
              </a:solidFill>
              <a:latin typeface="Montserrat"/>
              <a:ea typeface="Montserrat"/>
              <a:cs typeface="Montserrat"/>
              <a:sym typeface="Montserrat"/>
            </a:endParaRPr>
          </a:p>
          <a:p>
            <a:pPr indent="-323850" lvl="1" marL="914400" marR="0" rtl="0" algn="l">
              <a:lnSpc>
                <a:spcPct val="115000"/>
              </a:lnSpc>
              <a:spcBef>
                <a:spcPts val="0"/>
              </a:spcBef>
              <a:spcAft>
                <a:spcPts val="0"/>
              </a:spcAft>
              <a:buClr>
                <a:srgbClr val="424242"/>
              </a:buClr>
              <a:buSzPts val="1500"/>
              <a:buFont typeface="Montserrat"/>
              <a:buChar char="○"/>
            </a:pPr>
            <a:r>
              <a:rPr lang="es-ES" sz="1500">
                <a:solidFill>
                  <a:srgbClr val="424242"/>
                </a:solidFill>
                <a:latin typeface="Montserrat"/>
                <a:ea typeface="Montserrat"/>
                <a:cs typeface="Montserrat"/>
                <a:sym typeface="Montserrat"/>
              </a:rPr>
              <a:t>Además del análisis de rendimiento estándar, se realizó una </a:t>
            </a:r>
            <a:r>
              <a:rPr b="1" lang="es-ES" sz="1500">
                <a:solidFill>
                  <a:srgbClr val="424242"/>
                </a:solidFill>
                <a:latin typeface="Montserrat"/>
                <a:ea typeface="Montserrat"/>
                <a:cs typeface="Montserrat"/>
                <a:sym typeface="Montserrat"/>
              </a:rPr>
              <a:t>comparación estadística mediante ANOVA</a:t>
            </a:r>
            <a:r>
              <a:rPr lang="es-ES" sz="1500">
                <a:solidFill>
                  <a:srgbClr val="424242"/>
                </a:solidFill>
                <a:latin typeface="Montserrat"/>
                <a:ea typeface="Montserrat"/>
                <a:cs typeface="Montserrat"/>
                <a:sym typeface="Montserrat"/>
              </a:rPr>
              <a:t> y pruebas post-hoc, lo que confirmó que el </a:t>
            </a:r>
            <a:r>
              <a:rPr b="1" lang="es-ES" sz="1500">
                <a:solidFill>
                  <a:srgbClr val="424242"/>
                </a:solidFill>
                <a:latin typeface="Montserrat"/>
                <a:ea typeface="Montserrat"/>
                <a:cs typeface="Montserrat"/>
                <a:sym typeface="Montserrat"/>
              </a:rPr>
              <a:t>modelo XGBoost supera significativamente a los demás en términos de AUC.</a:t>
            </a:r>
            <a:r>
              <a:rPr lang="es-ES" sz="1500">
                <a:solidFill>
                  <a:srgbClr val="424242"/>
                </a:solidFill>
                <a:latin typeface="Montserrat"/>
                <a:ea typeface="Montserrat"/>
                <a:cs typeface="Montserrat"/>
                <a:sym typeface="Montserrat"/>
              </a:rPr>
              <a:t> Esto refuerza su selección como modelo final para apoyar decisiones clínicas relacionadas con los niveles de obesidad.</a:t>
            </a:r>
            <a:endParaRPr sz="1500">
              <a:solidFill>
                <a:srgbClr val="424242"/>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424242"/>
              </a:solidFill>
              <a:latin typeface="Montserrat"/>
              <a:ea typeface="Montserrat"/>
              <a:cs typeface="Montserrat"/>
              <a:sym typeface="Montserrat"/>
            </a:endParaRPr>
          </a:p>
        </p:txBody>
      </p:sp>
      <p:pic>
        <p:nvPicPr>
          <p:cNvPr descr="Google Shape;124;p27" id="448" name="Google Shape;448;p32"/>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2" name="Shape 452"/>
        <p:cNvGrpSpPr/>
        <p:nvPr/>
      </p:nvGrpSpPr>
      <p:grpSpPr>
        <a:xfrm>
          <a:off x="0" y="0"/>
          <a:ext cx="0" cy="0"/>
          <a:chOff x="0" y="0"/>
          <a:chExt cx="0" cy="0"/>
        </a:xfrm>
      </p:grpSpPr>
      <p:sp>
        <p:nvSpPr>
          <p:cNvPr id="453" name="Google Shape;453;p33"/>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54" name="Google Shape;454;p33"/>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55" name="Google Shape;455;p33"/>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56" name="Google Shape;456;p33"/>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57" name="Google Shape;457;p33"/>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58" name="Google Shape;458;p33"/>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59" name="Google Shape;459;p33"/>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60" name="Google Shape;460;p33"/>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61" name="Google Shape;461;p33"/>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62" name="Google Shape;462;p33"/>
          <p:cNvPicPr preferRelativeResize="0"/>
          <p:nvPr/>
        </p:nvPicPr>
        <p:blipFill rotWithShape="1">
          <a:blip r:embed="rId3">
            <a:alphaModFix/>
          </a:blip>
          <a:srcRect b="0" l="0" r="88418" t="0"/>
          <a:stretch/>
        </p:blipFill>
        <p:spPr>
          <a:xfrm>
            <a:off x="0" y="0"/>
            <a:ext cx="769949" cy="6858000"/>
          </a:xfrm>
          <a:prstGeom prst="rect">
            <a:avLst/>
          </a:prstGeom>
          <a:noFill/>
          <a:ln>
            <a:noFill/>
          </a:ln>
        </p:spPr>
      </p:pic>
      <p:sp>
        <p:nvSpPr>
          <p:cNvPr id="463" name="Google Shape;463;p33"/>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TÍTULO CAPSTONE</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464" name="Google Shape;464;p33"/>
          <p:cNvSpPr/>
          <p:nvPr/>
        </p:nvSpPr>
        <p:spPr>
          <a:xfrm>
            <a:off x="2784375" y="2895625"/>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465" name="Google Shape;465;p33"/>
          <p:cNvSpPr txBox="1"/>
          <p:nvPr/>
        </p:nvSpPr>
        <p:spPr>
          <a:xfrm>
            <a:off x="2913075" y="9650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lang="es-ES" sz="2700">
                <a:solidFill>
                  <a:srgbClr val="33D9BE"/>
                </a:solidFill>
                <a:latin typeface="Oswald Medium"/>
                <a:ea typeface="Oswald Medium"/>
                <a:cs typeface="Oswald Medium"/>
                <a:sym typeface="Oswald Medium"/>
              </a:rPr>
              <a:t>VISUALIZACIONES</a:t>
            </a:r>
            <a:endParaRPr b="0" i="0" sz="1400" u="none" cap="none" strike="noStrike">
              <a:solidFill>
                <a:srgbClr val="000000"/>
              </a:solidFill>
              <a:latin typeface="Arial"/>
              <a:ea typeface="Arial"/>
              <a:cs typeface="Arial"/>
              <a:sym typeface="Arial"/>
            </a:endParaRPr>
          </a:p>
        </p:txBody>
      </p:sp>
      <p:cxnSp>
        <p:nvCxnSpPr>
          <p:cNvPr descr="Google Shape;320;p34" id="466" name="Google Shape;466;p33"/>
          <p:cNvCxnSpPr/>
          <p:nvPr/>
        </p:nvCxnSpPr>
        <p:spPr>
          <a:xfrm rot="10800000">
            <a:off x="761975" y="1149150"/>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67" name="Google Shape;467;p33"/>
          <p:cNvSpPr/>
          <p:nvPr/>
        </p:nvSpPr>
        <p:spPr>
          <a:xfrm>
            <a:off x="1616075" y="1045963"/>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468" name="Google Shape;468;p33"/>
          <p:cNvSpPr/>
          <p:nvPr/>
        </p:nvSpPr>
        <p:spPr>
          <a:xfrm>
            <a:off x="2121336" y="84546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469" name="Google Shape;469;p33"/>
          <p:cNvSpPr txBox="1"/>
          <p:nvPr/>
        </p:nvSpPr>
        <p:spPr>
          <a:xfrm>
            <a:off x="2082653" y="852525"/>
            <a:ext cx="6780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lang="es-ES" sz="2700">
                <a:solidFill>
                  <a:srgbClr val="FFFFFF"/>
                </a:solidFill>
                <a:latin typeface="Oswald Medium"/>
                <a:ea typeface="Oswald Medium"/>
                <a:cs typeface="Oswald Medium"/>
                <a:sym typeface="Oswald Medium"/>
              </a:rPr>
              <a:t>5</a:t>
            </a:r>
            <a:r>
              <a:rPr b="0" i="0" lang="es-ES" sz="2700" u="none" cap="none" strike="noStrike">
                <a:solidFill>
                  <a:srgbClr val="FFFFFF"/>
                </a:solidFill>
                <a:latin typeface="Oswald Medium"/>
                <a:ea typeface="Oswald Medium"/>
                <a:cs typeface="Oswald Medium"/>
                <a:sym typeface="Oswald Medium"/>
              </a:rPr>
              <a:t>.</a:t>
            </a:r>
            <a:endParaRPr b="0" i="0" sz="1400" u="none" cap="none" strike="noStrike">
              <a:solidFill>
                <a:srgbClr val="000000"/>
              </a:solidFill>
              <a:latin typeface="Arial"/>
              <a:ea typeface="Arial"/>
              <a:cs typeface="Arial"/>
              <a:sym typeface="Arial"/>
            </a:endParaRPr>
          </a:p>
        </p:txBody>
      </p:sp>
      <p:pic>
        <p:nvPicPr>
          <p:cNvPr descr="Google Shape;124;p27" id="470" name="Google Shape;470;p33"/>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471" name="Google Shape;471;p33"/>
          <p:cNvSpPr txBox="1"/>
          <p:nvPr/>
        </p:nvSpPr>
        <p:spPr>
          <a:xfrm>
            <a:off x="935800" y="2073922"/>
            <a:ext cx="10745700" cy="3336300"/>
          </a:xfrm>
          <a:prstGeom prst="rect">
            <a:avLst/>
          </a:prstGeom>
          <a:noFill/>
          <a:ln>
            <a:noFill/>
          </a:ln>
        </p:spPr>
        <p:txBody>
          <a:bodyPr anchorCtr="0" anchor="t" bIns="91425" lIns="91425" spcFirstLastPara="1" rIns="91425" wrap="square" tIns="91425">
            <a:spAutoFit/>
          </a:bodyPr>
          <a:lstStyle/>
          <a:p>
            <a:pPr indent="-304800" lvl="0" marL="228600" rtl="0" algn="l">
              <a:lnSpc>
                <a:spcPct val="115000"/>
              </a:lnSpc>
              <a:spcBef>
                <a:spcPts val="0"/>
              </a:spcBef>
              <a:spcAft>
                <a:spcPts val="0"/>
              </a:spcAft>
              <a:buClr>
                <a:srgbClr val="424242"/>
              </a:buClr>
              <a:buSzPts val="1500"/>
              <a:buFont typeface="Montserrat"/>
              <a:buChar char="•"/>
            </a:pPr>
            <a:r>
              <a:rPr lang="es-ES" sz="1500">
                <a:solidFill>
                  <a:srgbClr val="33D9BE"/>
                </a:solidFill>
                <a:latin typeface="Montserrat ExtraBold"/>
                <a:ea typeface="Montserrat ExtraBold"/>
                <a:cs typeface="Montserrat ExtraBold"/>
                <a:sym typeface="Montserrat ExtraBold"/>
              </a:rPr>
              <a:t>&gt;&gt; </a:t>
            </a:r>
            <a:r>
              <a:rPr b="1" lang="es-ES" sz="1500">
                <a:solidFill>
                  <a:schemeClr val="dk1"/>
                </a:solidFill>
                <a:latin typeface="Montserrat"/>
                <a:ea typeface="Montserrat"/>
                <a:cs typeface="Montserrat"/>
                <a:sym typeface="Montserrat"/>
              </a:rPr>
              <a:t>Conclusión general del informe</a:t>
            </a:r>
            <a:endParaRPr b="1"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424242"/>
              </a:buClr>
              <a:buSzPts val="1500"/>
              <a:buFont typeface="Montserrat"/>
              <a:buChar char="•"/>
            </a:pPr>
            <a:r>
              <a:rPr lang="es-ES" sz="1500">
                <a:solidFill>
                  <a:schemeClr val="dk1"/>
                </a:solidFill>
                <a:latin typeface="Montserrat"/>
                <a:ea typeface="Montserrat"/>
                <a:cs typeface="Montserrat"/>
                <a:sym typeface="Montserrat"/>
              </a:rPr>
              <a:t>Este dashboard interactivo presenta un análisis detallado de la obesidad considerando variables como género, edad y hábitos de vida. En su vista general se muestran métricas clave, como el porcentaje de obesidad por género, el número total de personas evaluadas, el IMC y la edad promedio. Además, se incluyen visualizaciones que permiten explorar la distribución por edad y género, así como páginas específicas que profundizan en el consumo calórico, factores asociados y hábitos de salud.</a:t>
            </a:r>
            <a:endParaRPr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rgbClr val="424242"/>
              </a:buClr>
              <a:buSzPts val="1500"/>
              <a:buFont typeface="Montserrat"/>
              <a:buChar char="•"/>
            </a:pPr>
            <a:r>
              <a:rPr lang="es-ES" sz="1500">
                <a:solidFill>
                  <a:schemeClr val="dk1"/>
                </a:solidFill>
                <a:latin typeface="Montserrat"/>
                <a:ea typeface="Montserrat"/>
                <a:cs typeface="Montserrat"/>
                <a:sym typeface="Montserrat"/>
              </a:rPr>
              <a:t>El análisis revela que factores como la alimentación, el sedentarismo, el entorno familiar y el uso excesivo de tecnología influyen significativamente en la obesidad, especialmente en jóvenes de 15 a 20 años. También se destacan hábitos positivos como el consumo adecuado de agua. Estos resultados subrayan la importancia de estrategias de prevención y promoción de estilos de vida saludables. El dashboard busca ser una herramienta de apoyo para decisiones informadas orientadas a reducir la obesidad y mejorar la salud pública.</a:t>
            </a:r>
            <a:endParaRPr sz="1500">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5" name="Shape 475"/>
        <p:cNvGrpSpPr/>
        <p:nvPr/>
      </p:nvGrpSpPr>
      <p:grpSpPr>
        <a:xfrm>
          <a:off x="0" y="0"/>
          <a:ext cx="0" cy="0"/>
          <a:chOff x="0" y="0"/>
          <a:chExt cx="0" cy="0"/>
        </a:xfrm>
      </p:grpSpPr>
      <p:sp>
        <p:nvSpPr>
          <p:cNvPr id="476" name="Google Shape;476;p34"/>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77" name="Google Shape;477;p34"/>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78" name="Google Shape;478;p34"/>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79" name="Google Shape;479;p34"/>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80" name="Google Shape;480;p34"/>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81" name="Google Shape;481;p34"/>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82" name="Google Shape;482;p34"/>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483" name="Google Shape;483;p34"/>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84" name="Google Shape;484;p34"/>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485" name="Google Shape;485;p34"/>
          <p:cNvPicPr preferRelativeResize="0"/>
          <p:nvPr/>
        </p:nvPicPr>
        <p:blipFill rotWithShape="1">
          <a:blip r:embed="rId3">
            <a:alphaModFix/>
          </a:blip>
          <a:srcRect b="0" l="0" r="88418" t="0"/>
          <a:stretch/>
        </p:blipFill>
        <p:spPr>
          <a:xfrm>
            <a:off x="0" y="0"/>
            <a:ext cx="769949" cy="6858000"/>
          </a:xfrm>
          <a:prstGeom prst="rect">
            <a:avLst/>
          </a:prstGeom>
          <a:noFill/>
          <a:ln>
            <a:noFill/>
          </a:ln>
        </p:spPr>
      </p:pic>
      <p:sp>
        <p:nvSpPr>
          <p:cNvPr id="486" name="Google Shape;486;p34"/>
          <p:cNvSpPr txBox="1"/>
          <p:nvPr/>
        </p:nvSpPr>
        <p:spPr>
          <a:xfrm>
            <a:off x="5244358" y="253563"/>
            <a:ext cx="4959000" cy="4311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b="0" i="0" lang="es-ES" sz="1600" u="none" cap="none" strike="noStrike">
                <a:solidFill>
                  <a:srgbClr val="CCCCCC"/>
                </a:solidFill>
                <a:latin typeface="Montserrat ExtraLight"/>
                <a:ea typeface="Montserrat ExtraLight"/>
                <a:cs typeface="Montserrat ExtraLight"/>
                <a:sym typeface="Montserrat ExtraLight"/>
              </a:rPr>
              <a:t>TÍTULO CAPSTONE</a:t>
            </a:r>
            <a:endParaRPr b="0" i="0" sz="1600" u="none" cap="none" strike="noStrike">
              <a:solidFill>
                <a:srgbClr val="CCCCCC"/>
              </a:solidFill>
              <a:latin typeface="Montserrat ExtraLight"/>
              <a:ea typeface="Montserrat ExtraLight"/>
              <a:cs typeface="Montserrat ExtraLight"/>
              <a:sym typeface="Montserrat ExtraLight"/>
            </a:endParaRPr>
          </a:p>
        </p:txBody>
      </p:sp>
      <p:sp>
        <p:nvSpPr>
          <p:cNvPr id="487" name="Google Shape;487;p34"/>
          <p:cNvSpPr/>
          <p:nvPr/>
        </p:nvSpPr>
        <p:spPr>
          <a:xfrm>
            <a:off x="2784375" y="2895625"/>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descr="Google Shape;320;p34" id="488" name="Google Shape;488;p34"/>
          <p:cNvCxnSpPr/>
          <p:nvPr/>
        </p:nvCxnSpPr>
        <p:spPr>
          <a:xfrm rot="10800000">
            <a:off x="761975" y="1149150"/>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489" name="Google Shape;489;p34"/>
          <p:cNvSpPr/>
          <p:nvPr/>
        </p:nvSpPr>
        <p:spPr>
          <a:xfrm>
            <a:off x="1616075" y="1045963"/>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24;p27" id="490" name="Google Shape;490;p34"/>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id="491" name="Google Shape;491;p34"/>
          <p:cNvPicPr preferRelativeResize="0"/>
          <p:nvPr/>
        </p:nvPicPr>
        <p:blipFill>
          <a:blip r:embed="rId5">
            <a:alphaModFix/>
          </a:blip>
          <a:stretch>
            <a:fillRect/>
          </a:stretch>
        </p:blipFill>
        <p:spPr>
          <a:xfrm>
            <a:off x="1891475" y="1045963"/>
            <a:ext cx="8977726" cy="49221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5" name="Shape 495"/>
        <p:cNvGrpSpPr/>
        <p:nvPr/>
      </p:nvGrpSpPr>
      <p:grpSpPr>
        <a:xfrm>
          <a:off x="0" y="0"/>
          <a:ext cx="0" cy="0"/>
          <a:chOff x="0" y="0"/>
          <a:chExt cx="0" cy="0"/>
        </a:xfrm>
      </p:grpSpPr>
      <p:sp>
        <p:nvSpPr>
          <p:cNvPr id="496" name="Google Shape;496;p35"/>
          <p:cNvSpPr/>
          <p:nvPr/>
        </p:nvSpPr>
        <p:spPr>
          <a:xfrm>
            <a:off x="2909675" y="4533900"/>
            <a:ext cx="1130400" cy="1130400"/>
          </a:xfrm>
          <a:prstGeom prst="ellipse">
            <a:avLst/>
          </a:prstGeom>
          <a:noFill/>
          <a:ln cap="flat" cmpd="sng" w="28575">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5"/>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498" name="Google Shape;498;p35"/>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499" name="Google Shape;499;p35"/>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00" name="Google Shape;500;p35"/>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01" name="Google Shape;501;p35"/>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02" name="Google Shape;502;p35"/>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03" name="Google Shape;503;p35"/>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04" name="Google Shape;504;p35"/>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05" name="Google Shape;505;p35"/>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506" name="Google Shape;506;p35"/>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507" name="Google Shape;507;p35"/>
          <p:cNvSpPr/>
          <p:nvPr/>
        </p:nvSpPr>
        <p:spPr>
          <a:xfrm>
            <a:off x="2784375" y="2895625"/>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508" name="Google Shape;508;p35"/>
          <p:cNvSpPr txBox="1"/>
          <p:nvPr/>
        </p:nvSpPr>
        <p:spPr>
          <a:xfrm>
            <a:off x="2913075" y="965000"/>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CONCLUSIONES</a:t>
            </a:r>
            <a:r>
              <a:rPr b="0" i="0" lang="es-ES" sz="2700" u="none" cap="none" strike="noStrike">
                <a:solidFill>
                  <a:srgbClr val="C6C6C6"/>
                </a:solidFill>
                <a:latin typeface="Oswald Light"/>
                <a:ea typeface="Oswald Light"/>
                <a:cs typeface="Oswald Light"/>
                <a:sym typeface="Oswald Light"/>
              </a:rPr>
              <a:t> </a:t>
            </a:r>
            <a:endParaRPr b="0" i="0" sz="1400" u="none" cap="none" strike="noStrike">
              <a:solidFill>
                <a:srgbClr val="000000"/>
              </a:solidFill>
              <a:latin typeface="Arial"/>
              <a:ea typeface="Arial"/>
              <a:cs typeface="Arial"/>
              <a:sym typeface="Arial"/>
            </a:endParaRPr>
          </a:p>
        </p:txBody>
      </p:sp>
      <p:cxnSp>
        <p:nvCxnSpPr>
          <p:cNvPr descr="Google Shape;320;p34" id="509" name="Google Shape;509;p35"/>
          <p:cNvCxnSpPr/>
          <p:nvPr/>
        </p:nvCxnSpPr>
        <p:spPr>
          <a:xfrm rot="10800000">
            <a:off x="761975" y="1149150"/>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510" name="Google Shape;510;p35"/>
          <p:cNvSpPr/>
          <p:nvPr/>
        </p:nvSpPr>
        <p:spPr>
          <a:xfrm>
            <a:off x="1616075" y="1045963"/>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511" name="Google Shape;511;p35"/>
          <p:cNvSpPr/>
          <p:nvPr/>
        </p:nvSpPr>
        <p:spPr>
          <a:xfrm>
            <a:off x="2121336" y="845461"/>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512" name="Google Shape;512;p35"/>
          <p:cNvSpPr txBox="1"/>
          <p:nvPr/>
        </p:nvSpPr>
        <p:spPr>
          <a:xfrm>
            <a:off x="2235042" y="852513"/>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lang="es-ES" sz="2700">
                <a:solidFill>
                  <a:srgbClr val="FFFFFF"/>
                </a:solidFill>
                <a:latin typeface="Oswald Medium"/>
                <a:ea typeface="Oswald Medium"/>
                <a:cs typeface="Oswald Medium"/>
                <a:sym typeface="Oswald Medium"/>
              </a:rPr>
              <a:t>6</a:t>
            </a:r>
            <a:r>
              <a:rPr b="0" i="0" lang="es-ES" sz="2700" u="none" cap="none" strike="noStrike">
                <a:solidFill>
                  <a:srgbClr val="FFFFFF"/>
                </a:solidFill>
                <a:latin typeface="Oswald Medium"/>
                <a:ea typeface="Oswald Medium"/>
                <a:cs typeface="Oswald Medium"/>
                <a:sym typeface="Oswald Medium"/>
              </a:rPr>
              <a:t>.</a:t>
            </a:r>
            <a:endParaRPr b="0" i="0" sz="1400" u="none" cap="none" strike="noStrike">
              <a:solidFill>
                <a:srgbClr val="000000"/>
              </a:solidFill>
              <a:latin typeface="Arial"/>
              <a:ea typeface="Arial"/>
              <a:cs typeface="Arial"/>
              <a:sym typeface="Arial"/>
            </a:endParaRPr>
          </a:p>
        </p:txBody>
      </p:sp>
      <p:sp>
        <p:nvSpPr>
          <p:cNvPr descr="Google Shape;493;p41" id="513" name="Google Shape;513;p35"/>
          <p:cNvSpPr txBox="1"/>
          <p:nvPr/>
        </p:nvSpPr>
        <p:spPr>
          <a:xfrm>
            <a:off x="3188125" y="2157400"/>
            <a:ext cx="1918800" cy="21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 1</a:t>
            </a:r>
            <a:endParaRPr b="0" i="0" sz="1700" u="none" cap="none" strike="noStrike">
              <a:solidFill>
                <a:srgbClr val="107E8C"/>
              </a:solidFill>
              <a:latin typeface="Oswald Medium"/>
              <a:ea typeface="Oswald Medium"/>
              <a:cs typeface="Oswald Medium"/>
              <a:sym typeface="Oswald Medium"/>
            </a:endParaRPr>
          </a:p>
          <a:p>
            <a:pPr indent="0" lvl="0" marL="0" marR="0" rtl="0" algn="l">
              <a:lnSpc>
                <a:spcPct val="115000"/>
              </a:lnSpc>
              <a:spcBef>
                <a:spcPts val="1000"/>
              </a:spcBef>
              <a:spcAft>
                <a:spcPts val="0"/>
              </a:spcAft>
              <a:buClr>
                <a:schemeClr val="dk1"/>
              </a:buClr>
              <a:buSzPts val="1100"/>
              <a:buFont typeface="Arial"/>
              <a:buNone/>
            </a:pPr>
            <a:r>
              <a:rPr lang="es-ES" sz="1200">
                <a:solidFill>
                  <a:srgbClr val="3E3E3E"/>
                </a:solidFill>
                <a:latin typeface="Montserrat"/>
                <a:ea typeface="Montserrat"/>
                <a:cs typeface="Montserrat"/>
                <a:sym typeface="Montserrat"/>
              </a:rPr>
              <a:t>Se ha desarrollado un sistema automático para clasificar niveles de obesidad con alta precisión en el que se confirma la influencia de variables de hábito de vida en la obesidad.</a:t>
            </a:r>
            <a:endParaRPr sz="1200">
              <a:solidFill>
                <a:srgbClr val="3E3E3E"/>
              </a:solidFill>
              <a:latin typeface="Montserrat"/>
              <a:ea typeface="Montserrat"/>
              <a:cs typeface="Montserrat"/>
              <a:sym typeface="Montserrat"/>
            </a:endParaRPr>
          </a:p>
        </p:txBody>
      </p:sp>
      <p:pic>
        <p:nvPicPr>
          <p:cNvPr id="514" name="Google Shape;514;p35"/>
          <p:cNvPicPr preferRelativeResize="0"/>
          <p:nvPr/>
        </p:nvPicPr>
        <p:blipFill rotWithShape="1">
          <a:blip r:embed="rId4">
            <a:alphaModFix/>
          </a:blip>
          <a:srcRect b="0" l="0" r="0" t="0"/>
          <a:stretch/>
        </p:blipFill>
        <p:spPr>
          <a:xfrm>
            <a:off x="2608274" y="2157376"/>
            <a:ext cx="498300" cy="449405"/>
          </a:xfrm>
          <a:prstGeom prst="rect">
            <a:avLst/>
          </a:prstGeom>
          <a:noFill/>
          <a:ln>
            <a:noFill/>
          </a:ln>
        </p:spPr>
      </p:pic>
      <p:sp>
        <p:nvSpPr>
          <p:cNvPr descr="Google Shape;493;p41" id="515" name="Google Shape;515;p35"/>
          <p:cNvSpPr txBox="1"/>
          <p:nvPr/>
        </p:nvSpPr>
        <p:spPr>
          <a:xfrm>
            <a:off x="8078318" y="2130575"/>
            <a:ext cx="1524900" cy="1785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 </a:t>
            </a:r>
            <a:r>
              <a:rPr lang="es-ES" sz="1700">
                <a:solidFill>
                  <a:srgbClr val="107E8C"/>
                </a:solidFill>
                <a:latin typeface="Oswald Medium"/>
                <a:ea typeface="Oswald Medium"/>
                <a:cs typeface="Oswald Medium"/>
                <a:sym typeface="Oswald Medium"/>
              </a:rPr>
              <a:t>3</a:t>
            </a:r>
            <a:endParaRPr b="0" i="0" sz="1700" u="none" cap="none" strike="noStrike">
              <a:solidFill>
                <a:srgbClr val="107E8C"/>
              </a:solidFill>
              <a:latin typeface="Oswald Medium"/>
              <a:ea typeface="Oswald Medium"/>
              <a:cs typeface="Oswald Medium"/>
              <a:sym typeface="Oswald Medium"/>
            </a:endParaRPr>
          </a:p>
          <a:p>
            <a:pPr indent="0" lvl="0" marL="0" marR="0" rtl="0" algn="l">
              <a:lnSpc>
                <a:spcPct val="100000"/>
              </a:lnSpc>
              <a:spcBef>
                <a:spcPts val="0"/>
              </a:spcBef>
              <a:spcAft>
                <a:spcPts val="0"/>
              </a:spcAft>
              <a:buClr>
                <a:srgbClr val="004048"/>
              </a:buClr>
              <a:buSzPts val="1500"/>
              <a:buFont typeface="Montserrat Medium"/>
              <a:buNone/>
            </a:pPr>
            <a:r>
              <a:t/>
            </a:r>
            <a:endParaRPr b="0" i="0" sz="1200" u="none" cap="none" strike="noStrike">
              <a:solidFill>
                <a:srgbClr val="004048"/>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chemeClr val="dk1"/>
              </a:buClr>
              <a:buSzPts val="1100"/>
              <a:buFont typeface="Arial"/>
              <a:buNone/>
            </a:pPr>
            <a:r>
              <a:rPr lang="es-ES" sz="1200">
                <a:solidFill>
                  <a:srgbClr val="3E3E3E"/>
                </a:solidFill>
                <a:latin typeface="Montserrat"/>
                <a:ea typeface="Montserrat"/>
                <a:cs typeface="Montserrat"/>
                <a:sym typeface="Montserrat"/>
              </a:rPr>
              <a:t>El modelo XGBoost ha mostrado el rendimiento más alto entre todos los modelos evaluados. </a:t>
            </a:r>
            <a:endParaRPr b="0" i="0" sz="1200" u="none" cap="none" strike="noStrike">
              <a:solidFill>
                <a:srgbClr val="004048"/>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004048"/>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4048"/>
              </a:buClr>
              <a:buSzPts val="1500"/>
              <a:buFont typeface="Montserrat Medium"/>
              <a:buNone/>
            </a:pPr>
            <a:r>
              <a:t/>
            </a:r>
            <a:endParaRPr b="0" i="0" sz="1200" u="none" cap="none" strike="noStrike">
              <a:solidFill>
                <a:srgbClr val="004048"/>
              </a:solidFill>
              <a:latin typeface="Montserrat Medium"/>
              <a:ea typeface="Montserrat Medium"/>
              <a:cs typeface="Montserrat Medium"/>
              <a:sym typeface="Montserrat Medium"/>
            </a:endParaRPr>
          </a:p>
        </p:txBody>
      </p:sp>
      <p:sp>
        <p:nvSpPr>
          <p:cNvPr descr="Google Shape;493;p41" id="516" name="Google Shape;516;p35"/>
          <p:cNvSpPr txBox="1"/>
          <p:nvPr/>
        </p:nvSpPr>
        <p:spPr>
          <a:xfrm>
            <a:off x="5767724" y="2157450"/>
            <a:ext cx="1704300" cy="172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 </a:t>
            </a:r>
            <a:r>
              <a:rPr lang="es-ES" sz="1700">
                <a:solidFill>
                  <a:srgbClr val="107E8C"/>
                </a:solidFill>
                <a:latin typeface="Oswald Medium"/>
                <a:ea typeface="Oswald Medium"/>
                <a:cs typeface="Oswald Medium"/>
                <a:sym typeface="Oswald Medium"/>
              </a:rPr>
              <a:t>2</a:t>
            </a:r>
            <a:endParaRPr b="0" i="0" sz="1700" u="none" cap="none" strike="noStrike">
              <a:solidFill>
                <a:srgbClr val="107E8C"/>
              </a:solidFill>
              <a:latin typeface="Oswald Medium"/>
              <a:ea typeface="Oswald Medium"/>
              <a:cs typeface="Oswald Medium"/>
              <a:sym typeface="Oswald Medium"/>
            </a:endParaRPr>
          </a:p>
          <a:p>
            <a:pPr indent="0" lvl="0" marL="0" marR="0" rtl="0" algn="l">
              <a:lnSpc>
                <a:spcPct val="100000"/>
              </a:lnSpc>
              <a:spcBef>
                <a:spcPts val="1000"/>
              </a:spcBef>
              <a:spcAft>
                <a:spcPts val="0"/>
              </a:spcAft>
              <a:buClr>
                <a:schemeClr val="dk1"/>
              </a:buClr>
              <a:buSzPts val="1100"/>
              <a:buFont typeface="Arial"/>
              <a:buNone/>
            </a:pPr>
            <a:r>
              <a:rPr lang="es-ES" sz="1200">
                <a:solidFill>
                  <a:srgbClr val="3E3E3E"/>
                </a:solidFill>
                <a:latin typeface="Montserrat"/>
                <a:ea typeface="Montserrat"/>
                <a:cs typeface="Montserrat"/>
                <a:sym typeface="Montserrat"/>
              </a:rPr>
              <a:t>La validación </a:t>
            </a:r>
            <a:r>
              <a:rPr lang="es-ES" sz="1200">
                <a:solidFill>
                  <a:srgbClr val="3E3E3E"/>
                </a:solidFill>
                <a:latin typeface="Montserrat"/>
                <a:ea typeface="Montserrat"/>
                <a:cs typeface="Montserrat"/>
                <a:sym typeface="Montserrat"/>
              </a:rPr>
              <a:t>estadística</a:t>
            </a:r>
            <a:r>
              <a:rPr lang="es-ES" sz="1200">
                <a:solidFill>
                  <a:srgbClr val="3E3E3E"/>
                </a:solidFill>
                <a:latin typeface="Montserrat"/>
                <a:ea typeface="Montserrat"/>
                <a:cs typeface="Montserrat"/>
                <a:sym typeface="Montserrat"/>
              </a:rPr>
              <a:t> mediante ANOVA y test post-hoc confirma diferencias significativas entre modelos.  </a:t>
            </a:r>
            <a:endParaRPr b="0" i="0" sz="1200" u="none" cap="none" strike="noStrike">
              <a:solidFill>
                <a:srgbClr val="004048"/>
              </a:solidFill>
              <a:latin typeface="Montserrat Medium"/>
              <a:ea typeface="Montserrat Medium"/>
              <a:cs typeface="Montserrat Medium"/>
              <a:sym typeface="Montserrat Medium"/>
            </a:endParaRPr>
          </a:p>
        </p:txBody>
      </p:sp>
      <p:pic>
        <p:nvPicPr>
          <p:cNvPr id="517" name="Google Shape;517;p35"/>
          <p:cNvPicPr preferRelativeResize="0"/>
          <p:nvPr/>
        </p:nvPicPr>
        <p:blipFill rotWithShape="1">
          <a:blip r:embed="rId4">
            <a:alphaModFix/>
          </a:blip>
          <a:srcRect b="0" l="0" r="0" t="0"/>
          <a:stretch/>
        </p:blipFill>
        <p:spPr>
          <a:xfrm>
            <a:off x="7450999" y="2157376"/>
            <a:ext cx="498300" cy="449405"/>
          </a:xfrm>
          <a:prstGeom prst="rect">
            <a:avLst/>
          </a:prstGeom>
          <a:noFill/>
          <a:ln>
            <a:noFill/>
          </a:ln>
        </p:spPr>
      </p:pic>
      <p:sp>
        <p:nvSpPr>
          <p:cNvPr descr="Google Shape;493;p41" id="518" name="Google Shape;518;p35"/>
          <p:cNvSpPr txBox="1"/>
          <p:nvPr/>
        </p:nvSpPr>
        <p:spPr>
          <a:xfrm>
            <a:off x="10316805" y="2157438"/>
            <a:ext cx="1524900" cy="2154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2000" u="none" cap="none" strike="noStrike">
                <a:solidFill>
                  <a:srgbClr val="33D9BE"/>
                </a:solidFill>
                <a:latin typeface="Oswald Medium"/>
                <a:ea typeface="Oswald Medium"/>
                <a:cs typeface="Oswald Medium"/>
                <a:sym typeface="Oswald Medium"/>
              </a:rPr>
              <a:t>&gt; </a:t>
            </a:r>
            <a:r>
              <a:rPr b="0" i="0" lang="es-ES" sz="1700" u="none" cap="none" strike="noStrike">
                <a:solidFill>
                  <a:srgbClr val="107E8C"/>
                </a:solidFill>
                <a:latin typeface="Oswald Medium"/>
                <a:ea typeface="Oswald Medium"/>
                <a:cs typeface="Oswald Medium"/>
                <a:sym typeface="Oswald Medium"/>
              </a:rPr>
              <a:t>CONCLUSIÓN 4</a:t>
            </a:r>
            <a:endParaRPr b="0" i="0" sz="1700" u="none" cap="none" strike="noStrike">
              <a:solidFill>
                <a:srgbClr val="107E8C"/>
              </a:solidFill>
              <a:latin typeface="Oswald Medium"/>
              <a:ea typeface="Oswald Medium"/>
              <a:cs typeface="Oswald Medium"/>
              <a:sym typeface="Oswald Medium"/>
            </a:endParaRPr>
          </a:p>
          <a:p>
            <a:pPr indent="0" lvl="0" marL="0" marR="0" rtl="0" algn="l">
              <a:lnSpc>
                <a:spcPct val="100000"/>
              </a:lnSpc>
              <a:spcBef>
                <a:spcPts val="0"/>
              </a:spcBef>
              <a:spcAft>
                <a:spcPts val="0"/>
              </a:spcAft>
              <a:buClr>
                <a:srgbClr val="004048"/>
              </a:buClr>
              <a:buSzPts val="1500"/>
              <a:buFont typeface="Montserrat Medium"/>
              <a:buNone/>
            </a:pPr>
            <a:r>
              <a:t/>
            </a:r>
            <a:endParaRPr sz="1200">
              <a:solidFill>
                <a:srgbClr val="3E3E3E"/>
              </a:solidFill>
              <a:latin typeface="Montserrat"/>
              <a:ea typeface="Montserrat"/>
              <a:cs typeface="Montserrat"/>
              <a:sym typeface="Montserrat"/>
            </a:endParaRPr>
          </a:p>
          <a:p>
            <a:pPr indent="0" lvl="0" marL="0" marR="0" rtl="0" algn="l">
              <a:lnSpc>
                <a:spcPct val="100000"/>
              </a:lnSpc>
              <a:spcBef>
                <a:spcPts val="0"/>
              </a:spcBef>
              <a:spcAft>
                <a:spcPts val="0"/>
              </a:spcAft>
              <a:buClr>
                <a:srgbClr val="004048"/>
              </a:buClr>
              <a:buSzPts val="1500"/>
              <a:buFont typeface="Montserrat Medium"/>
              <a:buNone/>
            </a:pPr>
            <a:r>
              <a:rPr lang="es-ES" sz="1200">
                <a:solidFill>
                  <a:srgbClr val="3E3E3E"/>
                </a:solidFill>
                <a:latin typeface="Montserrat"/>
                <a:ea typeface="Montserrat"/>
                <a:cs typeface="Montserrat"/>
                <a:sym typeface="Montserrat"/>
              </a:rPr>
              <a:t>El proyecto muestra el potencial del machine learning para apoyar estrategias de prevención y diagnóstico temprano en salud.  </a:t>
            </a:r>
            <a:endParaRPr b="0" i="0" sz="1100" u="none" cap="none" strike="noStrike">
              <a:solidFill>
                <a:srgbClr val="000000"/>
              </a:solidFill>
              <a:latin typeface="Arial"/>
              <a:ea typeface="Arial"/>
              <a:cs typeface="Arial"/>
              <a:sym typeface="Arial"/>
            </a:endParaRPr>
          </a:p>
        </p:txBody>
      </p:sp>
      <p:pic>
        <p:nvPicPr>
          <p:cNvPr id="519" name="Google Shape;519;p35"/>
          <p:cNvPicPr preferRelativeResize="0"/>
          <p:nvPr/>
        </p:nvPicPr>
        <p:blipFill rotWithShape="1">
          <a:blip r:embed="rId5">
            <a:alphaModFix/>
          </a:blip>
          <a:srcRect b="0" l="0" r="0" t="0"/>
          <a:stretch/>
        </p:blipFill>
        <p:spPr>
          <a:xfrm>
            <a:off x="5188475" y="2224612"/>
            <a:ext cx="349200" cy="314914"/>
          </a:xfrm>
          <a:prstGeom prst="rect">
            <a:avLst/>
          </a:prstGeom>
          <a:noFill/>
          <a:ln>
            <a:noFill/>
          </a:ln>
        </p:spPr>
      </p:pic>
      <p:pic>
        <p:nvPicPr>
          <p:cNvPr id="520" name="Google Shape;520;p35"/>
          <p:cNvPicPr preferRelativeResize="0"/>
          <p:nvPr/>
        </p:nvPicPr>
        <p:blipFill rotWithShape="1">
          <a:blip r:embed="rId6">
            <a:alphaModFix/>
          </a:blip>
          <a:srcRect b="0" l="0" r="0" t="0"/>
          <a:stretch/>
        </p:blipFill>
        <p:spPr>
          <a:xfrm>
            <a:off x="9732227" y="2224599"/>
            <a:ext cx="387174" cy="349200"/>
          </a:xfrm>
          <a:prstGeom prst="rect">
            <a:avLst/>
          </a:prstGeom>
          <a:noFill/>
          <a:ln>
            <a:noFill/>
          </a:ln>
        </p:spPr>
      </p:pic>
      <p:sp>
        <p:nvSpPr>
          <p:cNvPr id="521" name="Google Shape;521;p35"/>
          <p:cNvSpPr txBox="1"/>
          <p:nvPr/>
        </p:nvSpPr>
        <p:spPr>
          <a:xfrm>
            <a:off x="5760815" y="4925500"/>
            <a:ext cx="6042300" cy="1588800"/>
          </a:xfrm>
          <a:prstGeom prst="rect">
            <a:avLst/>
          </a:prstGeom>
          <a:noFill/>
          <a:ln>
            <a:noFill/>
          </a:ln>
        </p:spPr>
        <p:txBody>
          <a:bodyPr anchorCtr="0" anchor="ctr" bIns="91450" lIns="91450" spcFirstLastPara="1" rIns="91450" wrap="square" tIns="91450">
            <a:noAutofit/>
          </a:bodyPr>
          <a:lstStyle/>
          <a:p>
            <a:pPr indent="0" lvl="0" marL="0" marR="0" rtl="0" algn="l">
              <a:lnSpc>
                <a:spcPct val="115000"/>
              </a:lnSpc>
              <a:spcBef>
                <a:spcPts val="0"/>
              </a:spcBef>
              <a:spcAft>
                <a:spcPts val="0"/>
              </a:spcAft>
              <a:buClr>
                <a:srgbClr val="000000"/>
              </a:buClr>
              <a:buSzPts val="1500"/>
              <a:buFont typeface="Arial"/>
              <a:buNone/>
            </a:pPr>
            <a:r>
              <a:rPr b="1" i="0" lang="es-ES" sz="1500" u="none" cap="none" strike="noStrike">
                <a:solidFill>
                  <a:srgbClr val="33D9BE"/>
                </a:solidFill>
                <a:latin typeface="Montserrat"/>
                <a:ea typeface="Montserrat"/>
                <a:cs typeface="Montserrat"/>
                <a:sym typeface="Montserrat"/>
              </a:rPr>
              <a:t>&gt; </a:t>
            </a:r>
            <a:r>
              <a:rPr b="1" lang="es-ES" sz="1300">
                <a:solidFill>
                  <a:srgbClr val="333333"/>
                </a:solidFill>
                <a:latin typeface="Montserrat"/>
                <a:ea typeface="Montserrat"/>
                <a:cs typeface="Montserrat"/>
                <a:sym typeface="Montserrat"/>
              </a:rPr>
              <a:t>Incluir nuevas variables </a:t>
            </a:r>
            <a:r>
              <a:rPr lang="es-ES" sz="1300">
                <a:solidFill>
                  <a:srgbClr val="333333"/>
                </a:solidFill>
                <a:latin typeface="Montserrat"/>
                <a:ea typeface="Montserrat"/>
                <a:cs typeface="Montserrat"/>
                <a:sym typeface="Montserrat"/>
              </a:rPr>
              <a:t>relacionadas con hábitos de sueño, estrés, enfermedades previas o entorno ambiental.</a:t>
            </a:r>
            <a:endParaRPr b="0" i="0" sz="1300" u="none" cap="none" strike="noStrike">
              <a:solidFill>
                <a:srgbClr val="333333"/>
              </a:solidFill>
              <a:latin typeface="Montserrat"/>
              <a:ea typeface="Montserrat"/>
              <a:cs typeface="Montserrat"/>
              <a:sym typeface="Montserrat"/>
            </a:endParaRPr>
          </a:p>
          <a:p>
            <a:pPr indent="0" lvl="0" marL="0" marR="0" rtl="0" algn="l">
              <a:lnSpc>
                <a:spcPct val="115000"/>
              </a:lnSpc>
              <a:spcBef>
                <a:spcPts val="500"/>
              </a:spcBef>
              <a:spcAft>
                <a:spcPts val="0"/>
              </a:spcAft>
              <a:buClr>
                <a:srgbClr val="000000"/>
              </a:buClr>
              <a:buSzPts val="1500"/>
              <a:buFont typeface="Arial"/>
              <a:buNone/>
            </a:pPr>
            <a:r>
              <a:rPr b="1" i="0" lang="es-ES" sz="1500" u="none" cap="none" strike="noStrike">
                <a:solidFill>
                  <a:srgbClr val="33D9BE"/>
                </a:solidFill>
                <a:latin typeface="Montserrat"/>
                <a:ea typeface="Montserrat"/>
                <a:cs typeface="Montserrat"/>
                <a:sym typeface="Montserrat"/>
              </a:rPr>
              <a:t>&gt;</a:t>
            </a:r>
            <a:r>
              <a:rPr b="0" i="0" lang="es-ES" sz="1500" u="none" cap="none" strike="noStrike">
                <a:solidFill>
                  <a:srgbClr val="33D9BE"/>
                </a:solidFill>
                <a:latin typeface="Montserrat Medium"/>
                <a:ea typeface="Montserrat Medium"/>
                <a:cs typeface="Montserrat Medium"/>
                <a:sym typeface="Montserrat Medium"/>
              </a:rPr>
              <a:t> </a:t>
            </a:r>
            <a:r>
              <a:rPr b="1" lang="es-ES" sz="1300">
                <a:solidFill>
                  <a:srgbClr val="333333"/>
                </a:solidFill>
                <a:latin typeface="Montserrat"/>
                <a:ea typeface="Montserrat"/>
                <a:cs typeface="Montserrat"/>
                <a:sym typeface="Montserrat"/>
              </a:rPr>
              <a:t>Recoger datos longitudinales</a:t>
            </a:r>
            <a:r>
              <a:rPr lang="es-ES" sz="1300">
                <a:solidFill>
                  <a:srgbClr val="333333"/>
                </a:solidFill>
                <a:latin typeface="Montserrat"/>
                <a:ea typeface="Montserrat"/>
                <a:cs typeface="Montserrat"/>
                <a:sym typeface="Montserrat"/>
              </a:rPr>
              <a:t> (a lo largo del tiempo) para predecir la evolución del estado de obesidad.</a:t>
            </a:r>
            <a:endParaRPr b="0" i="0" sz="1300" u="none" cap="none" strike="noStrike">
              <a:solidFill>
                <a:srgbClr val="333333"/>
              </a:solidFill>
              <a:latin typeface="Montserrat"/>
              <a:ea typeface="Montserrat"/>
              <a:cs typeface="Montserrat"/>
              <a:sym typeface="Montserrat"/>
            </a:endParaRPr>
          </a:p>
          <a:p>
            <a:pPr indent="0" lvl="0" marL="0" marR="0" rtl="0" algn="l">
              <a:lnSpc>
                <a:spcPct val="115000"/>
              </a:lnSpc>
              <a:spcBef>
                <a:spcPts val="500"/>
              </a:spcBef>
              <a:spcAft>
                <a:spcPts val="500"/>
              </a:spcAft>
              <a:buClr>
                <a:srgbClr val="000000"/>
              </a:buClr>
              <a:buSzPts val="1500"/>
              <a:buFont typeface="Arial"/>
              <a:buNone/>
            </a:pPr>
            <a:r>
              <a:rPr b="1" i="0" lang="es-ES" sz="1500" u="none" cap="none" strike="noStrike">
                <a:solidFill>
                  <a:srgbClr val="33D9BE"/>
                </a:solidFill>
                <a:latin typeface="Montserrat"/>
                <a:ea typeface="Montserrat"/>
                <a:cs typeface="Montserrat"/>
                <a:sym typeface="Montserrat"/>
              </a:rPr>
              <a:t>&gt; </a:t>
            </a:r>
            <a:r>
              <a:rPr b="1" lang="es-ES" sz="1300">
                <a:solidFill>
                  <a:srgbClr val="333333"/>
                </a:solidFill>
                <a:latin typeface="Montserrat"/>
                <a:ea typeface="Montserrat"/>
                <a:cs typeface="Montserrat"/>
                <a:sym typeface="Montserrat"/>
              </a:rPr>
              <a:t>Validación en entornos clínicos: </a:t>
            </a:r>
            <a:r>
              <a:rPr lang="es-ES" sz="1300">
                <a:solidFill>
                  <a:srgbClr val="333333"/>
                </a:solidFill>
                <a:latin typeface="Montserrat"/>
                <a:ea typeface="Montserrat"/>
                <a:cs typeface="Montserrat"/>
                <a:sym typeface="Montserrat"/>
              </a:rPr>
              <a:t>Comparar las predicciones del modelo con diagnósticos clínicos reales para evaluar precisión y utilidad.</a:t>
            </a:r>
            <a:endParaRPr b="0" i="0" sz="1300" u="none" cap="none" strike="noStrike">
              <a:solidFill>
                <a:srgbClr val="333333"/>
              </a:solidFill>
              <a:latin typeface="Montserrat"/>
              <a:ea typeface="Montserrat"/>
              <a:cs typeface="Montserrat"/>
              <a:sym typeface="Montserrat"/>
            </a:endParaRPr>
          </a:p>
        </p:txBody>
      </p:sp>
      <p:sp>
        <p:nvSpPr>
          <p:cNvPr id="522" name="Google Shape;522;p35" title="La Voz Populi, 2017"/>
          <p:cNvSpPr txBox="1"/>
          <p:nvPr/>
        </p:nvSpPr>
        <p:spPr>
          <a:xfrm>
            <a:off x="2871511" y="4520248"/>
            <a:ext cx="1111500" cy="1157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0" i="0" lang="es-ES" sz="1000" u="none" cap="none" strike="noStrike">
                <a:solidFill>
                  <a:srgbClr val="107E8C"/>
                </a:solidFill>
                <a:latin typeface="Montserrat Medium"/>
                <a:ea typeface="Montserrat Medium"/>
                <a:cs typeface="Montserrat Medium"/>
                <a:sym typeface="Montserrat Medium"/>
              </a:rPr>
              <a:t>SINERGIA 1</a:t>
            </a:r>
            <a:endParaRPr b="0" i="0" sz="1600" u="none" cap="none" strike="noStrike">
              <a:solidFill>
                <a:srgbClr val="107E8C"/>
              </a:solidFill>
              <a:latin typeface="Montserrat Medium"/>
              <a:ea typeface="Montserrat Medium"/>
              <a:cs typeface="Montserrat Medium"/>
              <a:sym typeface="Montserrat Medium"/>
            </a:endParaRPr>
          </a:p>
        </p:txBody>
      </p:sp>
      <p:sp>
        <p:nvSpPr>
          <p:cNvPr id="523" name="Google Shape;523;p35"/>
          <p:cNvSpPr/>
          <p:nvPr/>
        </p:nvSpPr>
        <p:spPr>
          <a:xfrm>
            <a:off x="3851722" y="4533900"/>
            <a:ext cx="1130400" cy="1130400"/>
          </a:xfrm>
          <a:prstGeom prst="ellipse">
            <a:avLst/>
          </a:prstGeom>
          <a:noFill/>
          <a:ln cap="flat" cmpd="sng" w="28575">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5" title="La Voz Populi, 2017"/>
          <p:cNvSpPr txBox="1"/>
          <p:nvPr/>
        </p:nvSpPr>
        <p:spPr>
          <a:xfrm>
            <a:off x="3908811" y="4520248"/>
            <a:ext cx="1111500" cy="1157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0" i="0" lang="es-ES" sz="1000" u="none" cap="none" strike="noStrike">
                <a:solidFill>
                  <a:srgbClr val="107E8C"/>
                </a:solidFill>
                <a:latin typeface="Montserrat Medium"/>
                <a:ea typeface="Montserrat Medium"/>
                <a:cs typeface="Montserrat Medium"/>
                <a:sym typeface="Montserrat Medium"/>
              </a:rPr>
              <a:t>SINERGIA 2</a:t>
            </a:r>
            <a:endParaRPr b="0" i="0" sz="1600" u="none" cap="none" strike="noStrike">
              <a:solidFill>
                <a:srgbClr val="107E8C"/>
              </a:solidFill>
              <a:latin typeface="Montserrat Medium"/>
              <a:ea typeface="Montserrat Medium"/>
              <a:cs typeface="Montserrat Medium"/>
              <a:sym typeface="Montserrat Medium"/>
            </a:endParaRPr>
          </a:p>
        </p:txBody>
      </p:sp>
      <p:sp>
        <p:nvSpPr>
          <p:cNvPr id="525" name="Google Shape;525;p35"/>
          <p:cNvSpPr/>
          <p:nvPr/>
        </p:nvSpPr>
        <p:spPr>
          <a:xfrm>
            <a:off x="3380697" y="5287650"/>
            <a:ext cx="1130400" cy="1130400"/>
          </a:xfrm>
          <a:prstGeom prst="ellipse">
            <a:avLst/>
          </a:prstGeom>
          <a:noFill/>
          <a:ln cap="flat" cmpd="sng" w="28575">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5" title="La Voz Populi, 2017"/>
          <p:cNvSpPr txBox="1"/>
          <p:nvPr/>
        </p:nvSpPr>
        <p:spPr>
          <a:xfrm>
            <a:off x="3390161" y="5273998"/>
            <a:ext cx="1111500" cy="1157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000"/>
              <a:buFont typeface="Arial"/>
              <a:buNone/>
            </a:pPr>
            <a:r>
              <a:rPr b="0" i="0" lang="es-ES" sz="1000" u="none" cap="none" strike="noStrike">
                <a:solidFill>
                  <a:srgbClr val="107E8C"/>
                </a:solidFill>
                <a:latin typeface="Montserrat Medium"/>
                <a:ea typeface="Montserrat Medium"/>
                <a:cs typeface="Montserrat Medium"/>
                <a:sym typeface="Montserrat Medium"/>
              </a:rPr>
              <a:t>SINERGIA 3</a:t>
            </a:r>
            <a:endParaRPr b="0" i="0" sz="1600" u="none" cap="none" strike="noStrike">
              <a:solidFill>
                <a:srgbClr val="107E8C"/>
              </a:solidFill>
              <a:latin typeface="Montserrat Medium"/>
              <a:ea typeface="Montserrat Medium"/>
              <a:cs typeface="Montserrat Medium"/>
              <a:sym typeface="Montserrat Medium"/>
            </a:endParaRPr>
          </a:p>
        </p:txBody>
      </p:sp>
      <p:sp>
        <p:nvSpPr>
          <p:cNvPr descr="Google Shape;493;p41" id="527" name="Google Shape;527;p35"/>
          <p:cNvSpPr txBox="1"/>
          <p:nvPr/>
        </p:nvSpPr>
        <p:spPr>
          <a:xfrm>
            <a:off x="5867002" y="4481775"/>
            <a:ext cx="42525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4048"/>
              </a:buClr>
              <a:buSzPts val="1500"/>
              <a:buFont typeface="Montserrat Medium"/>
              <a:buNone/>
            </a:pPr>
            <a:r>
              <a:rPr b="0" i="0" lang="es-ES" sz="1700" u="none" cap="none" strike="noStrike">
                <a:solidFill>
                  <a:srgbClr val="107E8C"/>
                </a:solidFill>
                <a:latin typeface="Oswald Light"/>
                <a:ea typeface="Oswald Light"/>
                <a:cs typeface="Oswald Light"/>
                <a:sym typeface="Oswald Light"/>
              </a:rPr>
              <a:t>&gt;&gt;&gt;&gt;&gt;</a:t>
            </a:r>
            <a:r>
              <a:rPr b="0" i="0" lang="es-ES" sz="1700" u="none" cap="none" strike="noStrike">
                <a:solidFill>
                  <a:srgbClr val="107E8C"/>
                </a:solidFill>
                <a:latin typeface="Oswald Medium"/>
                <a:ea typeface="Oswald Medium"/>
                <a:cs typeface="Oswald Medium"/>
                <a:sym typeface="Oswald Medium"/>
              </a:rPr>
              <a:t>TRABAJOS FUTUROS</a:t>
            </a:r>
            <a:endParaRPr b="0" i="0" sz="1700" u="none" cap="none" strike="noStrike">
              <a:solidFill>
                <a:srgbClr val="107E8C"/>
              </a:solidFill>
              <a:latin typeface="Oswald Medium"/>
              <a:ea typeface="Oswald Medium"/>
              <a:cs typeface="Oswald Medium"/>
              <a:sym typeface="Oswald Medium"/>
            </a:endParaRPr>
          </a:p>
        </p:txBody>
      </p:sp>
      <p:pic>
        <p:nvPicPr>
          <p:cNvPr descr="Google Shape;124;p27" id="528" name="Google Shape;528;p35"/>
          <p:cNvPicPr preferRelativeResize="0"/>
          <p:nvPr/>
        </p:nvPicPr>
        <p:blipFill rotWithShape="1">
          <a:blip r:embed="rId7">
            <a:alphaModFix/>
          </a:blip>
          <a:srcRect b="0" l="0" r="0" t="0"/>
          <a:stretch/>
        </p:blipFill>
        <p:spPr>
          <a:xfrm>
            <a:off x="10369550" y="311150"/>
            <a:ext cx="1433513" cy="314325"/>
          </a:xfrm>
          <a:prstGeom prst="rect">
            <a:avLst/>
          </a:prstGeom>
          <a:noFill/>
          <a:ln>
            <a:noFill/>
          </a:ln>
        </p:spPr>
      </p:pic>
      <p:sp>
        <p:nvSpPr>
          <p:cNvPr id="529" name="Google Shape;529;p35"/>
          <p:cNvSpPr txBox="1"/>
          <p:nvPr/>
        </p:nvSpPr>
        <p:spPr>
          <a:xfrm>
            <a:off x="921300" y="1464638"/>
            <a:ext cx="10745700" cy="681000"/>
          </a:xfrm>
          <a:prstGeom prst="rect">
            <a:avLst/>
          </a:prstGeom>
          <a:noFill/>
          <a:ln>
            <a:noFill/>
          </a:ln>
        </p:spPr>
        <p:txBody>
          <a:bodyPr anchorCtr="0" anchor="t" bIns="91425" lIns="91425" spcFirstLastPara="1" rIns="91425" wrap="square" tIns="91425">
            <a:spAutoFit/>
          </a:bodyPr>
          <a:lstStyle/>
          <a:p>
            <a:pPr indent="-228600" lvl="0" marL="228600" rtl="0" algn="l">
              <a:lnSpc>
                <a:spcPct val="115000"/>
              </a:lnSpc>
              <a:spcBef>
                <a:spcPts val="0"/>
              </a:spcBef>
              <a:spcAft>
                <a:spcPts val="0"/>
              </a:spcAft>
              <a:buClr>
                <a:srgbClr val="424242"/>
              </a:buClr>
              <a:buSzPts val="300"/>
              <a:buFont typeface="Montserrat"/>
              <a:buChar char="•"/>
            </a:pPr>
            <a:r>
              <a:rPr lang="es-ES" sz="1500">
                <a:solidFill>
                  <a:srgbClr val="33D9BE"/>
                </a:solidFill>
                <a:latin typeface="Montserrat ExtraBold"/>
                <a:ea typeface="Montserrat ExtraBold"/>
                <a:cs typeface="Montserrat ExtraBold"/>
                <a:sym typeface="Montserrat ExtraBold"/>
              </a:rPr>
              <a:t>&gt;&gt; </a:t>
            </a:r>
            <a:r>
              <a:rPr lang="es-ES" sz="1500">
                <a:solidFill>
                  <a:srgbClr val="424242"/>
                </a:solidFill>
                <a:latin typeface="Montserrat"/>
                <a:ea typeface="Montserrat"/>
                <a:cs typeface="Montserrat"/>
                <a:sym typeface="Montserrat"/>
              </a:rPr>
              <a:t>Este proyecto tiene como objetivo desarrollar un modelo predictivo multiclase capaz de clasificar el nivel de obesidad en individuos utilizando datos fisiológicos y hábitos de vida.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0A17"/>
        </a:solidFill>
      </p:bgPr>
    </p:bg>
    <p:spTree>
      <p:nvGrpSpPr>
        <p:cNvPr id="533" name="Shape 533"/>
        <p:cNvGrpSpPr/>
        <p:nvPr/>
      </p:nvGrpSpPr>
      <p:grpSpPr>
        <a:xfrm>
          <a:off x="0" y="0"/>
          <a:ext cx="0" cy="0"/>
          <a:chOff x="0" y="0"/>
          <a:chExt cx="0" cy="0"/>
        </a:xfrm>
      </p:grpSpPr>
      <p:pic>
        <p:nvPicPr>
          <p:cNvPr id="534" name="Google Shape;534;p36"/>
          <p:cNvPicPr preferRelativeResize="0"/>
          <p:nvPr/>
        </p:nvPicPr>
        <p:blipFill rotWithShape="1">
          <a:blip r:embed="rId3">
            <a:alphaModFix/>
          </a:blip>
          <a:srcRect b="7476" l="0" r="0" t="7467"/>
          <a:stretch/>
        </p:blipFill>
        <p:spPr>
          <a:xfrm>
            <a:off x="0" y="0"/>
            <a:ext cx="12190800" cy="6913526"/>
          </a:xfrm>
          <a:prstGeom prst="rect">
            <a:avLst/>
          </a:prstGeom>
          <a:noFill/>
          <a:ln cap="flat" cmpd="sng" w="9525">
            <a:solidFill>
              <a:schemeClr val="dk2"/>
            </a:solidFill>
            <a:prstDash val="solid"/>
            <a:round/>
            <a:headEnd len="sm" w="sm" type="none"/>
            <a:tailEnd len="sm" w="sm" type="none"/>
          </a:ln>
        </p:spPr>
      </p:pic>
      <p:sp>
        <p:nvSpPr>
          <p:cNvPr id="535" name="Google Shape;535;p36"/>
          <p:cNvSpPr txBox="1"/>
          <p:nvPr/>
        </p:nvSpPr>
        <p:spPr>
          <a:xfrm>
            <a:off x="3584875" y="2332575"/>
            <a:ext cx="5909400" cy="723600"/>
          </a:xfrm>
          <a:prstGeom prst="rect">
            <a:avLst/>
          </a:prstGeom>
          <a:noFill/>
          <a:ln>
            <a:noFill/>
          </a:ln>
        </p:spPr>
        <p:txBody>
          <a:bodyPr anchorCtr="0" anchor="t" bIns="91450" lIns="91450" spcFirstLastPara="1" rIns="91450" wrap="square" tIns="91450">
            <a:spAutoFit/>
          </a:bodyPr>
          <a:lstStyle/>
          <a:p>
            <a:pPr indent="0" lvl="0" marL="0" marR="12700" rtl="0" algn="l">
              <a:lnSpc>
                <a:spcPct val="100000"/>
              </a:lnSpc>
              <a:spcBef>
                <a:spcPts val="0"/>
              </a:spcBef>
              <a:spcAft>
                <a:spcPts val="0"/>
              </a:spcAft>
              <a:buClr>
                <a:srgbClr val="000000"/>
              </a:buClr>
              <a:buSzPts val="3500"/>
              <a:buFont typeface="Arial"/>
              <a:buNone/>
            </a:pPr>
            <a:r>
              <a:rPr lang="es-ES" sz="3500">
                <a:solidFill>
                  <a:srgbClr val="33D9BE"/>
                </a:solidFill>
                <a:latin typeface="Montserrat"/>
                <a:ea typeface="Montserrat"/>
                <a:cs typeface="Montserrat"/>
                <a:sym typeface="Montserrat"/>
              </a:rPr>
              <a:t>¡MUCHAS GRACIAS!</a:t>
            </a:r>
            <a:endParaRPr b="0" i="0" sz="700" u="none" cap="none" strike="noStrike">
              <a:solidFill>
                <a:srgbClr val="33D9BE"/>
              </a:solidFill>
              <a:latin typeface="Arial"/>
              <a:ea typeface="Arial"/>
              <a:cs typeface="Arial"/>
              <a:sym typeface="Arial"/>
            </a:endParaRPr>
          </a:p>
        </p:txBody>
      </p:sp>
      <p:sp>
        <p:nvSpPr>
          <p:cNvPr id="536" name="Google Shape;536;p36"/>
          <p:cNvSpPr txBox="1"/>
          <p:nvPr/>
        </p:nvSpPr>
        <p:spPr>
          <a:xfrm>
            <a:off x="10476772" y="6286672"/>
            <a:ext cx="641700" cy="578400"/>
          </a:xfrm>
          <a:prstGeom prst="rect">
            <a:avLst/>
          </a:prstGeom>
          <a:noFill/>
          <a:ln>
            <a:noFill/>
          </a:ln>
        </p:spPr>
        <p:txBody>
          <a:bodyPr anchorCtr="0" anchor="ctr" bIns="116075" lIns="116075" spcFirstLastPara="1" rIns="116075" wrap="square" tIns="1160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s-ES" sz="1300" u="none" cap="none" strike="noStrike">
                <a:solidFill>
                  <a:srgbClr val="333333"/>
                </a:solidFill>
                <a:latin typeface="Courier New"/>
                <a:ea typeface="Courier New"/>
                <a:cs typeface="Courier New"/>
                <a:sym typeface="Courier New"/>
              </a:rPr>
              <a:t>‹#›</a:t>
            </a:fld>
            <a:endParaRPr b="0" i="0" sz="1300" u="none" cap="none" strike="noStrike">
              <a:solidFill>
                <a:srgbClr val="333333"/>
              </a:solidFill>
              <a:latin typeface="Courier New"/>
              <a:ea typeface="Courier New"/>
              <a:cs typeface="Courier New"/>
              <a:sym typeface="Courier New"/>
            </a:endParaRPr>
          </a:p>
        </p:txBody>
      </p:sp>
      <p:pic>
        <p:nvPicPr>
          <p:cNvPr id="537" name="Google Shape;537;p36"/>
          <p:cNvPicPr preferRelativeResize="0"/>
          <p:nvPr/>
        </p:nvPicPr>
        <p:blipFill rotWithShape="1">
          <a:blip r:embed="rId4">
            <a:alphaModFix/>
          </a:blip>
          <a:srcRect b="0" l="0" r="0" t="0"/>
          <a:stretch/>
        </p:blipFill>
        <p:spPr>
          <a:xfrm>
            <a:off x="1874640" y="1957675"/>
            <a:ext cx="611330" cy="611329"/>
          </a:xfrm>
          <a:prstGeom prst="rect">
            <a:avLst/>
          </a:prstGeom>
          <a:noFill/>
          <a:ln>
            <a:noFill/>
          </a:ln>
        </p:spPr>
      </p:pic>
      <p:pic>
        <p:nvPicPr>
          <p:cNvPr id="538" name="Google Shape;538;p36"/>
          <p:cNvPicPr preferRelativeResize="0"/>
          <p:nvPr/>
        </p:nvPicPr>
        <p:blipFill rotWithShape="1">
          <a:blip r:embed="rId5">
            <a:alphaModFix/>
          </a:blip>
          <a:srcRect b="0" l="0" r="0" t="0"/>
          <a:stretch/>
        </p:blipFill>
        <p:spPr>
          <a:xfrm>
            <a:off x="9444454" y="3896992"/>
            <a:ext cx="611330" cy="611329"/>
          </a:xfrm>
          <a:prstGeom prst="rect">
            <a:avLst/>
          </a:prstGeom>
          <a:noFill/>
          <a:ln>
            <a:noFill/>
          </a:ln>
        </p:spPr>
      </p:pic>
      <p:pic>
        <p:nvPicPr>
          <p:cNvPr id="539" name="Google Shape;539;p36"/>
          <p:cNvPicPr preferRelativeResize="0"/>
          <p:nvPr/>
        </p:nvPicPr>
        <p:blipFill rotWithShape="1">
          <a:blip r:embed="rId6">
            <a:alphaModFix/>
          </a:blip>
          <a:srcRect b="0" l="0" r="0" t="0"/>
          <a:stretch/>
        </p:blipFill>
        <p:spPr>
          <a:xfrm rot="5400000">
            <a:off x="11011751" y="438910"/>
            <a:ext cx="923784" cy="627813"/>
          </a:xfrm>
          <a:prstGeom prst="rect">
            <a:avLst/>
          </a:prstGeom>
          <a:noFill/>
          <a:ln>
            <a:noFill/>
          </a:ln>
        </p:spPr>
      </p:pic>
      <p:pic>
        <p:nvPicPr>
          <p:cNvPr id="540" name="Google Shape;540;p36"/>
          <p:cNvPicPr preferRelativeResize="0"/>
          <p:nvPr/>
        </p:nvPicPr>
        <p:blipFill rotWithShape="1">
          <a:blip r:embed="rId6">
            <a:alphaModFix/>
          </a:blip>
          <a:srcRect b="0" l="0" r="0" t="0"/>
          <a:stretch/>
        </p:blipFill>
        <p:spPr>
          <a:xfrm rot="5400000">
            <a:off x="568214" y="4085897"/>
            <a:ext cx="923784" cy="627813"/>
          </a:xfrm>
          <a:prstGeom prst="rect">
            <a:avLst/>
          </a:prstGeom>
          <a:noFill/>
          <a:ln>
            <a:noFill/>
          </a:ln>
        </p:spPr>
      </p:pic>
      <p:pic>
        <p:nvPicPr>
          <p:cNvPr id="541" name="Google Shape;541;p36"/>
          <p:cNvPicPr preferRelativeResize="0"/>
          <p:nvPr/>
        </p:nvPicPr>
        <p:blipFill rotWithShape="1">
          <a:blip r:embed="rId7">
            <a:alphaModFix/>
          </a:blip>
          <a:srcRect b="0" l="0" r="0" t="0"/>
          <a:stretch/>
        </p:blipFill>
        <p:spPr>
          <a:xfrm>
            <a:off x="2643996" y="5921925"/>
            <a:ext cx="264174" cy="270598"/>
          </a:xfrm>
          <a:prstGeom prst="rect">
            <a:avLst/>
          </a:prstGeom>
          <a:noFill/>
          <a:ln>
            <a:noFill/>
          </a:ln>
        </p:spPr>
      </p:pic>
      <p:pic>
        <p:nvPicPr>
          <p:cNvPr id="542" name="Google Shape;542;p36"/>
          <p:cNvPicPr preferRelativeResize="0"/>
          <p:nvPr/>
        </p:nvPicPr>
        <p:blipFill rotWithShape="1">
          <a:blip r:embed="rId7">
            <a:alphaModFix/>
          </a:blip>
          <a:srcRect b="0" l="0" r="0" t="0"/>
          <a:stretch/>
        </p:blipFill>
        <p:spPr>
          <a:xfrm>
            <a:off x="7724646" y="1271475"/>
            <a:ext cx="264174" cy="270598"/>
          </a:xfrm>
          <a:prstGeom prst="rect">
            <a:avLst/>
          </a:prstGeom>
          <a:noFill/>
          <a:ln>
            <a:noFill/>
          </a:ln>
        </p:spPr>
      </p:pic>
      <p:pic>
        <p:nvPicPr>
          <p:cNvPr id="543" name="Google Shape;543;p36"/>
          <p:cNvPicPr preferRelativeResize="0"/>
          <p:nvPr/>
        </p:nvPicPr>
        <p:blipFill rotWithShape="1">
          <a:blip r:embed="rId7">
            <a:alphaModFix/>
          </a:blip>
          <a:srcRect b="0" l="0" r="0" t="0"/>
          <a:stretch/>
        </p:blipFill>
        <p:spPr>
          <a:xfrm>
            <a:off x="5070621" y="4923938"/>
            <a:ext cx="264174" cy="270598"/>
          </a:xfrm>
          <a:prstGeom prst="rect">
            <a:avLst/>
          </a:prstGeom>
          <a:noFill/>
          <a:ln>
            <a:noFill/>
          </a:ln>
        </p:spPr>
      </p:pic>
      <p:pic>
        <p:nvPicPr>
          <p:cNvPr id="544" name="Google Shape;544;p36"/>
          <p:cNvPicPr preferRelativeResize="0"/>
          <p:nvPr/>
        </p:nvPicPr>
        <p:blipFill rotWithShape="1">
          <a:blip r:embed="rId8">
            <a:alphaModFix/>
          </a:blip>
          <a:srcRect b="0" l="0" r="0" t="0"/>
          <a:stretch/>
        </p:blipFill>
        <p:spPr>
          <a:xfrm rot="-5400000">
            <a:off x="10316620" y="5644294"/>
            <a:ext cx="162609" cy="1259176"/>
          </a:xfrm>
          <a:prstGeom prst="rect">
            <a:avLst/>
          </a:prstGeom>
          <a:noFill/>
          <a:ln>
            <a:noFill/>
          </a:ln>
        </p:spPr>
      </p:pic>
      <p:pic>
        <p:nvPicPr>
          <p:cNvPr id="545" name="Google Shape;545;p36"/>
          <p:cNvPicPr preferRelativeResize="0"/>
          <p:nvPr/>
        </p:nvPicPr>
        <p:blipFill rotWithShape="1">
          <a:blip r:embed="rId9">
            <a:alphaModFix/>
          </a:blip>
          <a:srcRect b="0" l="0" r="0" t="0"/>
          <a:stretch/>
        </p:blipFill>
        <p:spPr>
          <a:xfrm>
            <a:off x="11475883" y="2663001"/>
            <a:ext cx="749376" cy="765925"/>
          </a:xfrm>
          <a:prstGeom prst="rect">
            <a:avLst/>
          </a:prstGeom>
          <a:noFill/>
          <a:ln>
            <a:noFill/>
          </a:ln>
        </p:spPr>
      </p:pic>
      <p:pic>
        <p:nvPicPr>
          <p:cNvPr id="546" name="Google Shape;546;p36"/>
          <p:cNvPicPr preferRelativeResize="0"/>
          <p:nvPr/>
        </p:nvPicPr>
        <p:blipFill rotWithShape="1">
          <a:blip r:embed="rId9">
            <a:alphaModFix/>
          </a:blip>
          <a:srcRect b="0" l="0" r="0" t="0"/>
          <a:stretch/>
        </p:blipFill>
        <p:spPr>
          <a:xfrm>
            <a:off x="8272725" y="2270137"/>
            <a:ext cx="342891" cy="350466"/>
          </a:xfrm>
          <a:prstGeom prst="rect">
            <a:avLst/>
          </a:prstGeom>
          <a:noFill/>
          <a:ln>
            <a:noFill/>
          </a:ln>
        </p:spPr>
      </p:pic>
      <p:pic>
        <p:nvPicPr>
          <p:cNvPr id="547" name="Google Shape;547;p36"/>
          <p:cNvPicPr preferRelativeResize="0"/>
          <p:nvPr/>
        </p:nvPicPr>
        <p:blipFill rotWithShape="1">
          <a:blip r:embed="rId9">
            <a:alphaModFix/>
          </a:blip>
          <a:srcRect b="0" l="0" r="0" t="0"/>
          <a:stretch/>
        </p:blipFill>
        <p:spPr>
          <a:xfrm>
            <a:off x="6776300" y="4591750"/>
            <a:ext cx="264174" cy="270010"/>
          </a:xfrm>
          <a:prstGeom prst="rect">
            <a:avLst/>
          </a:prstGeom>
          <a:noFill/>
          <a:ln>
            <a:noFill/>
          </a:ln>
        </p:spPr>
      </p:pic>
      <p:pic>
        <p:nvPicPr>
          <p:cNvPr id="548" name="Google Shape;548;p36"/>
          <p:cNvPicPr preferRelativeResize="0"/>
          <p:nvPr/>
        </p:nvPicPr>
        <p:blipFill rotWithShape="1">
          <a:blip r:embed="rId9">
            <a:alphaModFix/>
          </a:blip>
          <a:srcRect b="0" l="0" r="0" t="0"/>
          <a:stretch/>
        </p:blipFill>
        <p:spPr>
          <a:xfrm>
            <a:off x="-247150" y="659330"/>
            <a:ext cx="903820" cy="923784"/>
          </a:xfrm>
          <a:prstGeom prst="rect">
            <a:avLst/>
          </a:prstGeom>
          <a:noFill/>
          <a:ln>
            <a:noFill/>
          </a:ln>
        </p:spPr>
      </p:pic>
      <p:sp>
        <p:nvSpPr>
          <p:cNvPr id="549" name="Google Shape;549;p36"/>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550" name="Google Shape;550;p36"/>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51" name="Google Shape;551;p36"/>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52" name="Google Shape;552;p36"/>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53" name="Google Shape;553;p36"/>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54" name="Google Shape;554;p36"/>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55" name="Google Shape;555;p36"/>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556" name="Google Shape;556;p36"/>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57" name="Google Shape;557;p36"/>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558" name="Google Shape;558;p36"/>
          <p:cNvSpPr txBox="1"/>
          <p:nvPr/>
        </p:nvSpPr>
        <p:spPr>
          <a:xfrm>
            <a:off x="2190825" y="5613725"/>
            <a:ext cx="7810200" cy="1053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700"/>
              <a:buFont typeface="Arial"/>
              <a:buNone/>
            </a:pPr>
            <a:r>
              <a:rPr b="1" i="0" lang="es-ES" sz="1700" u="none" cap="none" strike="noStrike">
                <a:solidFill>
                  <a:schemeClr val="hlink"/>
                </a:solidFill>
                <a:uFill>
                  <a:noFill/>
                </a:uFill>
                <a:latin typeface="Montserrat"/>
                <a:ea typeface="Montserrat"/>
                <a:cs typeface="Montserrat"/>
                <a:sym typeface="Montserrat"/>
                <a:hlinkClick r:id="rId10"/>
              </a:rPr>
              <a:t>https://immune.institute</a:t>
            </a:r>
            <a:endParaRPr b="1" i="0" sz="1700" u="none" cap="none" strike="noStrike">
              <a:solidFill>
                <a:schemeClr val="lt1"/>
              </a:solidFill>
              <a:latin typeface="Montserrat"/>
              <a:ea typeface="Montserrat"/>
              <a:cs typeface="Montserrat"/>
              <a:sym typeface="Montserrat"/>
            </a:endParaRPr>
          </a:p>
        </p:txBody>
      </p:sp>
      <p:pic>
        <p:nvPicPr>
          <p:cNvPr id="559" name="Google Shape;559;p36"/>
          <p:cNvPicPr preferRelativeResize="0"/>
          <p:nvPr/>
        </p:nvPicPr>
        <p:blipFill rotWithShape="1">
          <a:blip r:embed="rId4">
            <a:alphaModFix amt="50000"/>
          </a:blip>
          <a:srcRect b="0" l="0" r="0" t="0"/>
          <a:stretch/>
        </p:blipFill>
        <p:spPr>
          <a:xfrm>
            <a:off x="3874540" y="5794350"/>
            <a:ext cx="349166" cy="349166"/>
          </a:xfrm>
          <a:prstGeom prst="rect">
            <a:avLst/>
          </a:prstGeom>
          <a:noFill/>
          <a:ln>
            <a:noFill/>
          </a:ln>
        </p:spPr>
      </p:pic>
      <p:pic>
        <p:nvPicPr>
          <p:cNvPr id="560" name="Google Shape;560;p36"/>
          <p:cNvPicPr preferRelativeResize="0"/>
          <p:nvPr/>
        </p:nvPicPr>
        <p:blipFill rotWithShape="1">
          <a:blip r:embed="rId4">
            <a:alphaModFix amt="50000"/>
          </a:blip>
          <a:srcRect b="0" l="0" r="0" t="0"/>
          <a:stretch/>
        </p:blipFill>
        <p:spPr>
          <a:xfrm rot="10800000">
            <a:off x="7923567" y="6192584"/>
            <a:ext cx="349166" cy="349166"/>
          </a:xfrm>
          <a:prstGeom prst="rect">
            <a:avLst/>
          </a:prstGeom>
          <a:noFill/>
          <a:ln>
            <a:noFill/>
          </a:ln>
        </p:spPr>
      </p:pic>
      <p:pic>
        <p:nvPicPr>
          <p:cNvPr id="561" name="Google Shape;561;p36"/>
          <p:cNvPicPr preferRelativeResize="0"/>
          <p:nvPr/>
        </p:nvPicPr>
        <p:blipFill rotWithShape="1">
          <a:blip r:embed="rId11">
            <a:alphaModFix/>
          </a:blip>
          <a:srcRect b="23784" l="8179" r="9698" t="21325"/>
          <a:stretch/>
        </p:blipFill>
        <p:spPr>
          <a:xfrm>
            <a:off x="4677018" y="1146769"/>
            <a:ext cx="2333169" cy="520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 name="Shape 97"/>
        <p:cNvGrpSpPr/>
        <p:nvPr/>
      </p:nvGrpSpPr>
      <p:grpSpPr>
        <a:xfrm>
          <a:off x="0" y="0"/>
          <a:ext cx="0" cy="0"/>
          <a:chOff x="0" y="0"/>
          <a:chExt cx="0" cy="0"/>
        </a:xfrm>
      </p:grpSpPr>
      <p:sp>
        <p:nvSpPr>
          <p:cNvPr descr="Google Shape;193;p30" id="98" name="Google Shape;98;p20"/>
          <p:cNvSpPr/>
          <p:nvPr/>
        </p:nvSpPr>
        <p:spPr>
          <a:xfrm>
            <a:off x="5528199" y="3690163"/>
            <a:ext cx="6274800" cy="8349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193;p30" id="99" name="Google Shape;99;p20"/>
          <p:cNvSpPr/>
          <p:nvPr/>
        </p:nvSpPr>
        <p:spPr>
          <a:xfrm>
            <a:off x="5528199" y="4643042"/>
            <a:ext cx="6274800" cy="8349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193;p30" id="100" name="Google Shape;100;p20"/>
          <p:cNvSpPr/>
          <p:nvPr/>
        </p:nvSpPr>
        <p:spPr>
          <a:xfrm>
            <a:off x="5528199" y="2726994"/>
            <a:ext cx="6274800" cy="8349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193;p30" id="101" name="Google Shape;101;p20"/>
          <p:cNvSpPr/>
          <p:nvPr/>
        </p:nvSpPr>
        <p:spPr>
          <a:xfrm>
            <a:off x="5528199" y="1758611"/>
            <a:ext cx="6274800" cy="8349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0"/>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103" name="Google Shape;103;p20"/>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104" name="Google Shape;104;p20"/>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105" name="Google Shape;105;p20"/>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106" name="Google Shape;106;p20"/>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107" name="Google Shape;107;p20"/>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108" name="Google Shape;108;p20"/>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109" name="Google Shape;109;p20"/>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110" name="Google Shape;110;p20"/>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111" name="Google Shape;111;p20" title="s-o-c-i-a-l-c-u-t-32kl7FPz2Gc-unsplash.jpg"/>
          <p:cNvPicPr preferRelativeResize="0"/>
          <p:nvPr/>
        </p:nvPicPr>
        <p:blipFill rotWithShape="1">
          <a:blip r:embed="rId3">
            <a:alphaModFix/>
          </a:blip>
          <a:srcRect b="7803" l="25438" r="56146" t="21574"/>
          <a:stretch/>
        </p:blipFill>
        <p:spPr>
          <a:xfrm>
            <a:off x="0" y="0"/>
            <a:ext cx="1191887" cy="6857999"/>
          </a:xfrm>
          <a:prstGeom prst="rect">
            <a:avLst/>
          </a:prstGeom>
          <a:noFill/>
          <a:ln>
            <a:noFill/>
          </a:ln>
        </p:spPr>
      </p:pic>
      <p:cxnSp>
        <p:nvCxnSpPr>
          <p:cNvPr descr="Google Shape;220;p30" id="112" name="Google Shape;112;p20"/>
          <p:cNvCxnSpPr>
            <a:stCxn id="113" idx="1"/>
          </p:cNvCxnSpPr>
          <p:nvPr/>
        </p:nvCxnSpPr>
        <p:spPr>
          <a:xfrm rot="10800000">
            <a:off x="4836399" y="1214000"/>
            <a:ext cx="691800" cy="0"/>
          </a:xfrm>
          <a:prstGeom prst="straightConnector1">
            <a:avLst/>
          </a:prstGeom>
          <a:noFill/>
          <a:ln cap="flat" cmpd="sng" w="28575">
            <a:solidFill>
              <a:srgbClr val="00C3C3"/>
            </a:solidFill>
            <a:prstDash val="solid"/>
            <a:round/>
            <a:headEnd len="sm" w="sm" type="none"/>
            <a:tailEnd len="sm" w="sm" type="none"/>
          </a:ln>
        </p:spPr>
      </p:cxnSp>
      <p:sp>
        <p:nvSpPr>
          <p:cNvPr descr="Google Shape;193;p30" id="113" name="Google Shape;113;p20"/>
          <p:cNvSpPr/>
          <p:nvPr/>
        </p:nvSpPr>
        <p:spPr>
          <a:xfrm>
            <a:off x="5528199" y="796550"/>
            <a:ext cx="6274800" cy="8349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198;p30" id="114" name="Google Shape;114;p20"/>
          <p:cNvSpPr txBox="1"/>
          <p:nvPr/>
        </p:nvSpPr>
        <p:spPr>
          <a:xfrm>
            <a:off x="7168931" y="912516"/>
            <a:ext cx="2565000" cy="848100"/>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1500" u="none" cap="none" strike="noStrike">
                <a:solidFill>
                  <a:srgbClr val="23444B"/>
                </a:solidFill>
                <a:latin typeface="Montserrat SemiBold"/>
                <a:ea typeface="Montserrat SemiBold"/>
                <a:cs typeface="Montserrat SemiBold"/>
                <a:sym typeface="Montserrat SemiBold"/>
              </a:rPr>
              <a:t>INTRODUCCIÓN</a:t>
            </a:r>
            <a:endParaRPr b="0" i="0" sz="15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333333"/>
              </a:buClr>
              <a:buSzPts val="1200"/>
              <a:buFont typeface="Montserrat"/>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descr="Google Shape;200;p30" id="115" name="Google Shape;115;p20"/>
          <p:cNvSpPr txBox="1"/>
          <p:nvPr/>
        </p:nvSpPr>
        <p:spPr>
          <a:xfrm>
            <a:off x="1589988" y="844105"/>
            <a:ext cx="18669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3444B"/>
              </a:buClr>
              <a:buSzPts val="2800"/>
              <a:buFont typeface="Montserrat"/>
              <a:buNone/>
            </a:pPr>
            <a:r>
              <a:rPr b="0" i="0" lang="es-ES" sz="2800" u="none" cap="none" strike="noStrike">
                <a:solidFill>
                  <a:srgbClr val="33D9BE"/>
                </a:solidFill>
                <a:latin typeface="Oswald Medium"/>
                <a:ea typeface="Oswald Medium"/>
                <a:cs typeface="Oswald Medium"/>
                <a:sym typeface="Oswald Medium"/>
              </a:rPr>
              <a:t>&gt;</a:t>
            </a:r>
            <a:r>
              <a:rPr b="0" i="0" lang="es-ES" sz="2800" u="none" cap="none" strike="noStrike">
                <a:solidFill>
                  <a:srgbClr val="004048"/>
                </a:solidFill>
                <a:latin typeface="Oswald Medium"/>
                <a:ea typeface="Oswald Medium"/>
                <a:cs typeface="Oswald Medium"/>
                <a:sym typeface="Oswald Medium"/>
              </a:rPr>
              <a:t>ÍNDICE</a:t>
            </a:r>
            <a:r>
              <a:rPr b="0" i="0" lang="es-ES" sz="2800" u="none" cap="none" strike="noStrike">
                <a:solidFill>
                  <a:srgbClr val="33D9BE"/>
                </a:solidFill>
                <a:latin typeface="Oswald Medium"/>
                <a:ea typeface="Oswald Medium"/>
                <a:cs typeface="Oswald Medium"/>
                <a:sym typeface="Oswald Medium"/>
              </a:rPr>
              <a:t>_</a:t>
            </a:r>
            <a:endParaRPr b="0" i="0" sz="2800" u="none" cap="none" strike="noStrike">
              <a:solidFill>
                <a:srgbClr val="23444B"/>
              </a:solidFill>
              <a:latin typeface="Oswald Medium"/>
              <a:ea typeface="Oswald Medium"/>
              <a:cs typeface="Oswald Medium"/>
              <a:sym typeface="Oswald Medium"/>
            </a:endParaRPr>
          </a:p>
        </p:txBody>
      </p:sp>
      <p:cxnSp>
        <p:nvCxnSpPr>
          <p:cNvPr descr="Google Shape;220;p30" id="116" name="Google Shape;116;p20"/>
          <p:cNvCxnSpPr>
            <a:endCxn id="117" idx="3"/>
          </p:cNvCxnSpPr>
          <p:nvPr/>
        </p:nvCxnSpPr>
        <p:spPr>
          <a:xfrm flipH="1">
            <a:off x="4799756" y="809358"/>
            <a:ext cx="36600" cy="5097600"/>
          </a:xfrm>
          <a:prstGeom prst="straightConnector1">
            <a:avLst/>
          </a:prstGeom>
          <a:noFill/>
          <a:ln cap="flat" cmpd="sng" w="28575">
            <a:solidFill>
              <a:srgbClr val="00C3C3"/>
            </a:solidFill>
            <a:prstDash val="solid"/>
            <a:round/>
            <a:headEnd len="sm" w="sm" type="none"/>
            <a:tailEnd len="sm" w="sm" type="none"/>
          </a:ln>
        </p:spPr>
      </p:cxnSp>
      <p:sp>
        <p:nvSpPr>
          <p:cNvPr descr="Google Shape;254;p32" id="118" name="Google Shape;118;p20"/>
          <p:cNvSpPr/>
          <p:nvPr/>
        </p:nvSpPr>
        <p:spPr>
          <a:xfrm>
            <a:off x="5965366" y="982027"/>
            <a:ext cx="502500" cy="4623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119" name="Google Shape;119;p20"/>
          <p:cNvSpPr txBox="1"/>
          <p:nvPr/>
        </p:nvSpPr>
        <p:spPr>
          <a:xfrm>
            <a:off x="6066042" y="987769"/>
            <a:ext cx="441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400" u="none" cap="none" strike="noStrike">
              <a:solidFill>
                <a:srgbClr val="000000"/>
              </a:solidFill>
              <a:latin typeface="Arial"/>
              <a:ea typeface="Arial"/>
              <a:cs typeface="Arial"/>
              <a:sym typeface="Arial"/>
            </a:endParaRPr>
          </a:p>
        </p:txBody>
      </p:sp>
      <p:sp>
        <p:nvSpPr>
          <p:cNvPr id="120" name="Google Shape;120;p20"/>
          <p:cNvSpPr/>
          <p:nvPr/>
        </p:nvSpPr>
        <p:spPr>
          <a:xfrm>
            <a:off x="4717711" y="1243651"/>
            <a:ext cx="237000" cy="2178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descr="Google Shape;220;p30" id="121" name="Google Shape;121;p20"/>
          <p:cNvCxnSpPr/>
          <p:nvPr/>
        </p:nvCxnSpPr>
        <p:spPr>
          <a:xfrm rot="10800000">
            <a:off x="4765042" y="809825"/>
            <a:ext cx="142200" cy="0"/>
          </a:xfrm>
          <a:prstGeom prst="straightConnector1">
            <a:avLst/>
          </a:prstGeom>
          <a:noFill/>
          <a:ln cap="flat" cmpd="sng" w="28575">
            <a:solidFill>
              <a:srgbClr val="00CFCF"/>
            </a:solidFill>
            <a:prstDash val="solid"/>
            <a:round/>
            <a:headEnd len="sm" w="sm" type="none"/>
            <a:tailEnd len="sm" w="sm" type="none"/>
          </a:ln>
        </p:spPr>
      </p:cxnSp>
      <p:cxnSp>
        <p:nvCxnSpPr>
          <p:cNvPr descr="Google Shape;220;p30" id="122" name="Google Shape;122;p20"/>
          <p:cNvCxnSpPr/>
          <p:nvPr/>
        </p:nvCxnSpPr>
        <p:spPr>
          <a:xfrm rot="10800000">
            <a:off x="4838096" y="2527462"/>
            <a:ext cx="6918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123" name="Google Shape;123;p20"/>
          <p:cNvSpPr txBox="1"/>
          <p:nvPr/>
        </p:nvSpPr>
        <p:spPr>
          <a:xfrm>
            <a:off x="7170337" y="1963247"/>
            <a:ext cx="3844200" cy="795000"/>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1500" u="none" cap="none" strike="noStrike">
                <a:solidFill>
                  <a:srgbClr val="23444B"/>
                </a:solidFill>
                <a:latin typeface="Montserrat SemiBold"/>
                <a:ea typeface="Montserrat SemiBold"/>
                <a:cs typeface="Montserrat SemiBold"/>
                <a:sym typeface="Montserrat SemiBold"/>
              </a:rPr>
              <a:t>ESTADO DEL ARTE</a:t>
            </a:r>
            <a:endParaRPr b="0" i="0" sz="15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rgbClr val="333333"/>
              </a:solidFill>
              <a:latin typeface="Montserrat"/>
              <a:ea typeface="Montserrat"/>
              <a:cs typeface="Montserrat"/>
              <a:sym typeface="Montserrat"/>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124" name="Google Shape;124;p20"/>
          <p:cNvSpPr/>
          <p:nvPr/>
        </p:nvSpPr>
        <p:spPr>
          <a:xfrm>
            <a:off x="4719123" y="2418498"/>
            <a:ext cx="237000" cy="2178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descr="Google Shape;220;p30" id="125" name="Google Shape;125;p20"/>
          <p:cNvCxnSpPr/>
          <p:nvPr/>
        </p:nvCxnSpPr>
        <p:spPr>
          <a:xfrm rot="10800000">
            <a:off x="4836399" y="3702295"/>
            <a:ext cx="6918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126" name="Google Shape;126;p20"/>
          <p:cNvSpPr txBox="1"/>
          <p:nvPr/>
        </p:nvSpPr>
        <p:spPr>
          <a:xfrm>
            <a:off x="7168921" y="2942553"/>
            <a:ext cx="3906900" cy="848100"/>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rgbClr val="23444B"/>
              </a:buClr>
              <a:buSzPts val="1500"/>
              <a:buFont typeface="Montserrat SemiBold"/>
              <a:buNone/>
            </a:pPr>
            <a:r>
              <a:rPr b="0" i="0" lang="es-ES" sz="1500" u="none" cap="none" strike="noStrike">
                <a:solidFill>
                  <a:srgbClr val="23444B"/>
                </a:solidFill>
                <a:latin typeface="Montserrat SemiBold"/>
                <a:ea typeface="Montserrat SemiBold"/>
                <a:cs typeface="Montserrat SemiBold"/>
                <a:sym typeface="Montserrat SemiBold"/>
              </a:rPr>
              <a:t>DESARROLLO</a:t>
            </a:r>
            <a:endParaRPr b="0" i="0" sz="1500" u="none" cap="none" strike="noStrike">
              <a:solidFill>
                <a:srgbClr val="23444B"/>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333333"/>
              </a:buClr>
              <a:buSzPts val="1100"/>
              <a:buFont typeface="Montserrat"/>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127" name="Google Shape;127;p20"/>
          <p:cNvSpPr/>
          <p:nvPr/>
        </p:nvSpPr>
        <p:spPr>
          <a:xfrm>
            <a:off x="4717711" y="3593333"/>
            <a:ext cx="237000" cy="2178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descr="Google Shape;220;p30" id="128" name="Google Shape;128;p20"/>
          <p:cNvCxnSpPr/>
          <p:nvPr/>
        </p:nvCxnSpPr>
        <p:spPr>
          <a:xfrm rot="10800000">
            <a:off x="4838096" y="4877141"/>
            <a:ext cx="691800" cy="0"/>
          </a:xfrm>
          <a:prstGeom prst="straightConnector1">
            <a:avLst/>
          </a:prstGeom>
          <a:noFill/>
          <a:ln cap="flat" cmpd="sng" w="28575">
            <a:solidFill>
              <a:srgbClr val="00C3C3"/>
            </a:solidFill>
            <a:prstDash val="solid"/>
            <a:round/>
            <a:headEnd len="sm" w="sm" type="none"/>
            <a:tailEnd len="sm" w="sm" type="none"/>
          </a:ln>
        </p:spPr>
      </p:cxnSp>
      <p:sp>
        <p:nvSpPr>
          <p:cNvPr descr="Google Shape;198;p30" id="129" name="Google Shape;129;p20"/>
          <p:cNvSpPr txBox="1"/>
          <p:nvPr/>
        </p:nvSpPr>
        <p:spPr>
          <a:xfrm>
            <a:off x="7170337" y="3875642"/>
            <a:ext cx="3706500" cy="600300"/>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1500" u="none" cap="none" strike="noStrike">
                <a:solidFill>
                  <a:srgbClr val="424242"/>
                </a:solidFill>
                <a:latin typeface="Montserrat SemiBold"/>
                <a:ea typeface="Montserrat SemiBold"/>
                <a:cs typeface="Montserrat SemiBold"/>
                <a:sym typeface="Montserrat SemiBold"/>
              </a:rPr>
              <a:t>PRUEBAS Y RESULTADOS</a:t>
            </a:r>
            <a:endParaRPr b="0" i="0" sz="1100" u="none" cap="none" strike="noStrike">
              <a:solidFill>
                <a:srgbClr val="333333"/>
              </a:solidFill>
              <a:latin typeface="Montserrat"/>
              <a:ea typeface="Montserrat"/>
              <a:cs typeface="Montserrat"/>
              <a:sym typeface="Montserrat"/>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130" name="Google Shape;130;p20"/>
          <p:cNvSpPr/>
          <p:nvPr/>
        </p:nvSpPr>
        <p:spPr>
          <a:xfrm>
            <a:off x="4719123" y="4768179"/>
            <a:ext cx="237000" cy="2178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131" name="Google Shape;131;p20"/>
          <p:cNvSpPr/>
          <p:nvPr/>
        </p:nvSpPr>
        <p:spPr>
          <a:xfrm>
            <a:off x="5965366" y="1944088"/>
            <a:ext cx="502500" cy="4623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132" name="Google Shape;132;p20"/>
          <p:cNvSpPr txBox="1"/>
          <p:nvPr/>
        </p:nvSpPr>
        <p:spPr>
          <a:xfrm>
            <a:off x="6066042" y="1949830"/>
            <a:ext cx="441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400" u="none" cap="none" strike="noStrike">
              <a:solidFill>
                <a:srgbClr val="000000"/>
              </a:solidFill>
              <a:latin typeface="Arial"/>
              <a:ea typeface="Arial"/>
              <a:cs typeface="Arial"/>
              <a:sym typeface="Arial"/>
            </a:endParaRPr>
          </a:p>
        </p:txBody>
      </p:sp>
      <p:sp>
        <p:nvSpPr>
          <p:cNvPr descr="Google Shape;254;p32" id="133" name="Google Shape;133;p20"/>
          <p:cNvSpPr/>
          <p:nvPr/>
        </p:nvSpPr>
        <p:spPr>
          <a:xfrm>
            <a:off x="5965366" y="2912471"/>
            <a:ext cx="502500" cy="4623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134" name="Google Shape;134;p20"/>
          <p:cNvSpPr txBox="1"/>
          <p:nvPr/>
        </p:nvSpPr>
        <p:spPr>
          <a:xfrm>
            <a:off x="6066042" y="2918214"/>
            <a:ext cx="441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400" u="none" cap="none" strike="noStrike">
              <a:solidFill>
                <a:srgbClr val="000000"/>
              </a:solidFill>
              <a:latin typeface="Arial"/>
              <a:ea typeface="Arial"/>
              <a:cs typeface="Arial"/>
              <a:sym typeface="Arial"/>
            </a:endParaRPr>
          </a:p>
        </p:txBody>
      </p:sp>
      <p:sp>
        <p:nvSpPr>
          <p:cNvPr descr="Google Shape;254;p32" id="135" name="Google Shape;135;p20"/>
          <p:cNvSpPr/>
          <p:nvPr/>
        </p:nvSpPr>
        <p:spPr>
          <a:xfrm>
            <a:off x="5965366" y="3875641"/>
            <a:ext cx="502500" cy="4623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136" name="Google Shape;136;p20"/>
          <p:cNvSpPr txBox="1"/>
          <p:nvPr/>
        </p:nvSpPr>
        <p:spPr>
          <a:xfrm>
            <a:off x="6066042" y="3881383"/>
            <a:ext cx="441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sp>
        <p:nvSpPr>
          <p:cNvPr descr="Google Shape;254;p32" id="137" name="Google Shape;137;p20"/>
          <p:cNvSpPr/>
          <p:nvPr/>
        </p:nvSpPr>
        <p:spPr>
          <a:xfrm>
            <a:off x="5965366" y="4828521"/>
            <a:ext cx="502500" cy="4623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138" name="Google Shape;138;p20"/>
          <p:cNvSpPr txBox="1"/>
          <p:nvPr/>
        </p:nvSpPr>
        <p:spPr>
          <a:xfrm>
            <a:off x="6066042" y="4834263"/>
            <a:ext cx="441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5.</a:t>
            </a:r>
            <a:endParaRPr b="0" i="0" sz="1400" u="none" cap="none" strike="noStrike">
              <a:solidFill>
                <a:srgbClr val="000000"/>
              </a:solidFill>
              <a:latin typeface="Arial"/>
              <a:ea typeface="Arial"/>
              <a:cs typeface="Arial"/>
              <a:sym typeface="Arial"/>
            </a:endParaRPr>
          </a:p>
        </p:txBody>
      </p:sp>
      <p:sp>
        <p:nvSpPr>
          <p:cNvPr descr="Google Shape;198;p30" id="139" name="Google Shape;139;p20"/>
          <p:cNvSpPr txBox="1"/>
          <p:nvPr/>
        </p:nvSpPr>
        <p:spPr>
          <a:xfrm>
            <a:off x="7170337" y="4785194"/>
            <a:ext cx="3706500" cy="795000"/>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lang="es-ES" sz="1500">
                <a:solidFill>
                  <a:srgbClr val="424242"/>
                </a:solidFill>
                <a:latin typeface="Montserrat SemiBold"/>
                <a:ea typeface="Montserrat SemiBold"/>
                <a:cs typeface="Montserrat SemiBold"/>
                <a:sym typeface="Montserrat SemiBold"/>
              </a:rPr>
              <a:t>VISUALIZACIONES</a:t>
            </a:r>
            <a:endParaRPr b="0" i="0" sz="15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chemeClr val="dk1"/>
              </a:buClr>
              <a:buSzPts val="1100"/>
              <a:buFont typeface="Arial"/>
              <a:buNone/>
            </a:pPr>
            <a:r>
              <a:rPr b="0" i="0" lang="es-ES" sz="1100" u="none" cap="none" strike="noStrike">
                <a:solidFill>
                  <a:srgbClr val="333333"/>
                </a:solidFill>
                <a:latin typeface="Montserrat"/>
                <a:ea typeface="Montserrat"/>
                <a:cs typeface="Montserrat"/>
                <a:sym typeface="Montserrat"/>
              </a:rPr>
              <a:t> </a:t>
            </a:r>
            <a:endParaRPr b="0" i="0" sz="1100" u="none" cap="none" strike="noStrike">
              <a:solidFill>
                <a:srgbClr val="333333"/>
              </a:solidFill>
              <a:latin typeface="Montserrat"/>
              <a:ea typeface="Montserrat"/>
              <a:cs typeface="Montserrat"/>
              <a:sym typeface="Montserrat"/>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
        <p:nvSpPr>
          <p:cNvPr id="140" name="Google Shape;140;p20"/>
          <p:cNvSpPr txBox="1"/>
          <p:nvPr/>
        </p:nvSpPr>
        <p:spPr>
          <a:xfrm>
            <a:off x="3357850" y="253575"/>
            <a:ext cx="7028700" cy="11697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lang="es-ES" sz="1600">
                <a:solidFill>
                  <a:srgbClr val="CCCCCC"/>
                </a:solidFill>
                <a:latin typeface="Montserrat ExtraLight"/>
                <a:ea typeface="Montserrat ExtraLight"/>
                <a:cs typeface="Montserrat ExtraLight"/>
                <a:sym typeface="Montserrat ExtraLight"/>
              </a:rPr>
              <a:t>ANÁLISIS DEL IMPACTO NUTRICIONAL DE ALIMENTOS ULTRAPROCESADOS</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p:txBody>
      </p:sp>
      <p:pic>
        <p:nvPicPr>
          <p:cNvPr descr="Google Shape;124;p27" id="141" name="Google Shape;141;p20"/>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descr="Google Shape;193;p30" id="142" name="Google Shape;142;p20"/>
          <p:cNvSpPr/>
          <p:nvPr/>
        </p:nvSpPr>
        <p:spPr>
          <a:xfrm>
            <a:off x="5574124" y="5595917"/>
            <a:ext cx="6274800" cy="834900"/>
          </a:xfrm>
          <a:prstGeom prst="roundRect">
            <a:avLst>
              <a:gd fmla="val 11545" name="adj"/>
            </a:avLst>
          </a:prstGeom>
          <a:noFill/>
          <a:ln cap="flat" cmpd="sng" w="28575">
            <a:solidFill>
              <a:srgbClr val="00C3C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descr="Google Shape;220;p30" id="143" name="Google Shape;143;p20"/>
          <p:cNvCxnSpPr/>
          <p:nvPr/>
        </p:nvCxnSpPr>
        <p:spPr>
          <a:xfrm rot="10800000">
            <a:off x="4884021" y="5830016"/>
            <a:ext cx="691800" cy="0"/>
          </a:xfrm>
          <a:prstGeom prst="straightConnector1">
            <a:avLst/>
          </a:prstGeom>
          <a:noFill/>
          <a:ln cap="flat" cmpd="sng" w="28575">
            <a:solidFill>
              <a:srgbClr val="00C3C3"/>
            </a:solidFill>
            <a:prstDash val="solid"/>
            <a:round/>
            <a:headEnd len="sm" w="sm" type="none"/>
            <a:tailEnd len="sm" w="sm" type="none"/>
          </a:ln>
        </p:spPr>
      </p:cxnSp>
      <p:sp>
        <p:nvSpPr>
          <p:cNvPr id="117" name="Google Shape;117;p20"/>
          <p:cNvSpPr/>
          <p:nvPr/>
        </p:nvSpPr>
        <p:spPr>
          <a:xfrm>
            <a:off x="4765048" y="5721054"/>
            <a:ext cx="237000" cy="217800"/>
          </a:xfrm>
          <a:prstGeom prst="ellipse">
            <a:avLst/>
          </a:prstGeom>
          <a:solidFill>
            <a:srgbClr val="33D9BE"/>
          </a:solidFill>
          <a:ln cap="flat" cmpd="sng" w="38100">
            <a:solidFill>
              <a:srgbClr val="33D9B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144" name="Google Shape;144;p20"/>
          <p:cNvSpPr/>
          <p:nvPr/>
        </p:nvSpPr>
        <p:spPr>
          <a:xfrm>
            <a:off x="6015703" y="5783046"/>
            <a:ext cx="502500" cy="4623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145" name="Google Shape;145;p20"/>
          <p:cNvSpPr txBox="1"/>
          <p:nvPr/>
        </p:nvSpPr>
        <p:spPr>
          <a:xfrm>
            <a:off x="6116380" y="5788788"/>
            <a:ext cx="441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lang="es-ES" sz="2700">
                <a:solidFill>
                  <a:srgbClr val="FFFFFF"/>
                </a:solidFill>
                <a:latin typeface="Oswald Medium"/>
                <a:ea typeface="Oswald Medium"/>
                <a:cs typeface="Oswald Medium"/>
                <a:sym typeface="Oswald Medium"/>
              </a:rPr>
              <a:t>6.</a:t>
            </a:r>
            <a:endParaRPr b="0" i="0" sz="1400" u="none" cap="none" strike="noStrike">
              <a:solidFill>
                <a:srgbClr val="000000"/>
              </a:solidFill>
              <a:latin typeface="Arial"/>
              <a:ea typeface="Arial"/>
              <a:cs typeface="Arial"/>
              <a:sym typeface="Arial"/>
            </a:endParaRPr>
          </a:p>
        </p:txBody>
      </p:sp>
      <p:sp>
        <p:nvSpPr>
          <p:cNvPr descr="Google Shape;198;p30" id="146" name="Google Shape;146;p20"/>
          <p:cNvSpPr txBox="1"/>
          <p:nvPr/>
        </p:nvSpPr>
        <p:spPr>
          <a:xfrm>
            <a:off x="7192937" y="5758094"/>
            <a:ext cx="3706500" cy="1002900"/>
          </a:xfrm>
          <a:prstGeom prst="rect">
            <a:avLst/>
          </a:prstGeom>
          <a:noFill/>
          <a:ln>
            <a:noFill/>
          </a:ln>
        </p:spPr>
        <p:txBody>
          <a:bodyPr anchorCtr="0" anchor="t" bIns="91450" lIns="91450" spcFirstLastPara="1" rIns="91450" wrap="square" tIns="91450">
            <a:spAutoFit/>
          </a:bodyPr>
          <a:lstStyle/>
          <a:p>
            <a:pPr indent="0" lvl="0" marL="0" marR="0" rtl="0" algn="l">
              <a:lnSpc>
                <a:spcPct val="90000"/>
              </a:lnSpc>
              <a:spcBef>
                <a:spcPts val="0"/>
              </a:spcBef>
              <a:spcAft>
                <a:spcPts val="0"/>
              </a:spcAft>
              <a:buClr>
                <a:schemeClr val="dk1"/>
              </a:buClr>
              <a:buSzPts val="1100"/>
              <a:buFont typeface="Arial"/>
              <a:buNone/>
            </a:pPr>
            <a:r>
              <a:rPr b="0" i="0" lang="es-ES" sz="1500" u="none" cap="none" strike="noStrike">
                <a:solidFill>
                  <a:srgbClr val="424242"/>
                </a:solidFill>
                <a:latin typeface="Montserrat SemiBold"/>
                <a:ea typeface="Montserrat SemiBold"/>
                <a:cs typeface="Montserrat SemiBold"/>
                <a:sym typeface="Montserrat SemiBold"/>
              </a:rPr>
              <a:t>CONCLUSIONES Y FUTURO TRABAJO</a:t>
            </a:r>
            <a:endParaRPr b="0" i="0" sz="1500" u="none" cap="none" strike="noStrike">
              <a:solidFill>
                <a:srgbClr val="424242"/>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chemeClr val="dk1"/>
              </a:buClr>
              <a:buSzPts val="1100"/>
              <a:buFont typeface="Arial"/>
              <a:buNone/>
            </a:pPr>
            <a:r>
              <a:rPr b="0" i="0" lang="es-ES" sz="1100" u="none" cap="none" strike="noStrike">
                <a:solidFill>
                  <a:srgbClr val="333333"/>
                </a:solidFill>
                <a:latin typeface="Montserrat"/>
                <a:ea typeface="Montserrat"/>
                <a:cs typeface="Montserrat"/>
                <a:sym typeface="Montserrat"/>
              </a:rPr>
              <a:t> </a:t>
            </a:r>
            <a:endParaRPr b="0" i="0" sz="1100" u="none" cap="none" strike="noStrike">
              <a:solidFill>
                <a:srgbClr val="333333"/>
              </a:solidFill>
              <a:latin typeface="Montserrat"/>
              <a:ea typeface="Montserrat"/>
              <a:cs typeface="Montserrat"/>
              <a:sym typeface="Montserrat"/>
            </a:endParaRPr>
          </a:p>
          <a:p>
            <a:pPr indent="0" lvl="0" marL="0" marR="0" rtl="0" algn="l">
              <a:lnSpc>
                <a:spcPct val="90000"/>
              </a:lnSpc>
              <a:spcBef>
                <a:spcPts val="0"/>
              </a:spcBef>
              <a:spcAft>
                <a:spcPts val="0"/>
              </a:spcAft>
              <a:buClr>
                <a:srgbClr val="23444B"/>
              </a:buClr>
              <a:buSzPts val="1500"/>
              <a:buFont typeface="Montserrat SemiBold"/>
              <a:buNone/>
            </a:pPr>
            <a:r>
              <a:t/>
            </a:r>
            <a:endParaRPr b="0" i="0" sz="1500" u="none" cap="none" strike="noStrike">
              <a:solidFill>
                <a:srgbClr val="23444B"/>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1"/>
          <p:cNvPicPr preferRelativeResize="0"/>
          <p:nvPr/>
        </p:nvPicPr>
        <p:blipFill rotWithShape="1">
          <a:blip r:embed="rId3">
            <a:alphaModFix/>
          </a:blip>
          <a:srcRect b="0" l="0" r="88418" t="0"/>
          <a:stretch/>
        </p:blipFill>
        <p:spPr>
          <a:xfrm>
            <a:off x="0" y="0"/>
            <a:ext cx="769949" cy="6858000"/>
          </a:xfrm>
          <a:prstGeom prst="rect">
            <a:avLst/>
          </a:prstGeom>
          <a:noFill/>
          <a:ln>
            <a:noFill/>
          </a:ln>
        </p:spPr>
      </p:pic>
      <p:sp>
        <p:nvSpPr>
          <p:cNvPr id="153" name="Google Shape;153;p21"/>
          <p:cNvSpPr/>
          <p:nvPr/>
        </p:nvSpPr>
        <p:spPr>
          <a:xfrm>
            <a:off x="1897725" y="2378400"/>
            <a:ext cx="24279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154" name="Google Shape;154;p21"/>
          <p:cNvSpPr/>
          <p:nvPr/>
        </p:nvSpPr>
        <p:spPr>
          <a:xfrm>
            <a:off x="1757925" y="2751375"/>
            <a:ext cx="9753300" cy="29073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1"/>
          <p:cNvSpPr txBox="1"/>
          <p:nvPr/>
        </p:nvSpPr>
        <p:spPr>
          <a:xfrm>
            <a:off x="1916875" y="2839975"/>
            <a:ext cx="9359100" cy="1763400"/>
          </a:xfrm>
          <a:prstGeom prst="rect">
            <a:avLst/>
          </a:prstGeom>
          <a:noFill/>
          <a:ln>
            <a:noFill/>
          </a:ln>
        </p:spPr>
        <p:txBody>
          <a:bodyPr anchorCtr="0" anchor="t" bIns="162525" lIns="162525" spcFirstLastPara="1" rIns="162525" wrap="square" tIns="162525">
            <a:noAutofit/>
          </a:bodyPr>
          <a:lstStyle/>
          <a:p>
            <a:pPr indent="-311150" lvl="0" marL="457200" rtl="0" algn="just">
              <a:spcBef>
                <a:spcPts val="0"/>
              </a:spcBef>
              <a:spcAft>
                <a:spcPts val="0"/>
              </a:spcAft>
              <a:buClr>
                <a:schemeClr val="dk1"/>
              </a:buClr>
              <a:buSzPts val="1300"/>
              <a:buFont typeface="Montserrat"/>
              <a:buAutoNum type="arabicPeriod"/>
            </a:pPr>
            <a:r>
              <a:rPr b="1" lang="es-ES" sz="1300">
                <a:solidFill>
                  <a:schemeClr val="dk1"/>
                </a:solidFill>
                <a:latin typeface="Montserrat"/>
                <a:ea typeface="Montserrat"/>
                <a:cs typeface="Montserrat"/>
                <a:sym typeface="Montserrat"/>
              </a:rPr>
              <a:t>Contratiempos y solución</a:t>
            </a:r>
            <a:r>
              <a:rPr lang="es-ES" sz="1300">
                <a:solidFill>
                  <a:schemeClr val="dk1"/>
                </a:solidFill>
                <a:latin typeface="Montserrat"/>
                <a:ea typeface="Montserrat"/>
                <a:cs typeface="Montserrat"/>
                <a:sym typeface="Montserrat"/>
              </a:rPr>
              <a:t> en la búsqueda de nuestro dataset dada la ausencia de un recurso completo: Ningún repositorio público combinaba de forma detallada hábitos alimentarios y datos clínicos en un mismo archivo. </a:t>
            </a:r>
            <a:endParaRPr sz="1300">
              <a:solidFill>
                <a:schemeClr val="dk1"/>
              </a:solidFill>
              <a:latin typeface="Montserrat"/>
              <a:ea typeface="Montserrat"/>
              <a:cs typeface="Montserrat"/>
              <a:sym typeface="Montserrat"/>
            </a:endParaRPr>
          </a:p>
          <a:p>
            <a:pPr indent="-311150" lvl="0" marL="457200" rtl="0" algn="just">
              <a:spcBef>
                <a:spcPts val="0"/>
              </a:spcBef>
              <a:spcAft>
                <a:spcPts val="0"/>
              </a:spcAft>
              <a:buClr>
                <a:schemeClr val="dk1"/>
              </a:buClr>
              <a:buSzPts val="1300"/>
              <a:buFont typeface="Montserrat"/>
              <a:buAutoNum type="arabicPeriod"/>
            </a:pPr>
            <a:r>
              <a:rPr lang="es-ES" sz="1300">
                <a:solidFill>
                  <a:schemeClr val="dk1"/>
                </a:solidFill>
                <a:latin typeface="Montserrat"/>
                <a:ea typeface="Montserrat"/>
                <a:cs typeface="Montserrat"/>
                <a:sym typeface="Montserrat"/>
              </a:rPr>
              <a:t>Los conjuntos de datos encontrados presentaban </a:t>
            </a:r>
            <a:r>
              <a:rPr b="1" lang="es-ES" sz="1300">
                <a:solidFill>
                  <a:schemeClr val="dk1"/>
                </a:solidFill>
                <a:latin typeface="Montserrat"/>
                <a:ea typeface="Montserrat"/>
                <a:cs typeface="Montserrat"/>
                <a:sym typeface="Montserrat"/>
              </a:rPr>
              <a:t>datos sesgados,</a:t>
            </a:r>
            <a:r>
              <a:rPr lang="es-ES" sz="1300">
                <a:solidFill>
                  <a:schemeClr val="dk1"/>
                </a:solidFill>
                <a:latin typeface="Montserrat"/>
                <a:ea typeface="Montserrat"/>
                <a:cs typeface="Montserrat"/>
                <a:sym typeface="Montserrat"/>
              </a:rPr>
              <a:t> centrados en ubicaciones o sesgos sociales y algunos de ellos con un número de registros muy limitado.</a:t>
            </a:r>
            <a:endParaRPr sz="1300">
              <a:solidFill>
                <a:schemeClr val="dk1"/>
              </a:solidFill>
              <a:latin typeface="Montserrat"/>
              <a:ea typeface="Montserrat"/>
              <a:cs typeface="Montserrat"/>
              <a:sym typeface="Montserrat"/>
            </a:endParaRPr>
          </a:p>
          <a:p>
            <a:pPr indent="-311150" lvl="0" marL="457200" rtl="0" algn="just">
              <a:spcBef>
                <a:spcPts val="0"/>
              </a:spcBef>
              <a:spcAft>
                <a:spcPts val="0"/>
              </a:spcAft>
              <a:buClr>
                <a:schemeClr val="dk1"/>
              </a:buClr>
              <a:buSzPts val="1300"/>
              <a:buFont typeface="Montserrat"/>
              <a:buAutoNum type="arabicPeriod"/>
            </a:pPr>
            <a:r>
              <a:rPr lang="es-ES" sz="1300">
                <a:solidFill>
                  <a:schemeClr val="dk1"/>
                </a:solidFill>
                <a:latin typeface="Montserrat"/>
                <a:ea typeface="Montserrat"/>
                <a:cs typeface="Montserrat"/>
                <a:sym typeface="Montserrat"/>
              </a:rPr>
              <a:t>Posibilidad de </a:t>
            </a:r>
            <a:r>
              <a:rPr b="1" lang="es-ES" sz="1300">
                <a:solidFill>
                  <a:schemeClr val="dk1"/>
                </a:solidFill>
                <a:latin typeface="Montserrat"/>
                <a:ea typeface="Montserrat"/>
                <a:cs typeface="Montserrat"/>
                <a:sym typeface="Montserrat"/>
              </a:rPr>
              <a:t>crear un dataset propio,</a:t>
            </a:r>
            <a:r>
              <a:rPr lang="es-ES" sz="1300">
                <a:solidFill>
                  <a:schemeClr val="dk1"/>
                </a:solidFill>
                <a:latin typeface="Montserrat"/>
                <a:ea typeface="Montserrat"/>
                <a:cs typeface="Montserrat"/>
                <a:sym typeface="Montserrat"/>
              </a:rPr>
              <a:t> lo cual suponía una inversión de tiempo e investigación inasumibles para el plazo del proyecto.</a:t>
            </a:r>
            <a:endParaRPr sz="1300">
              <a:solidFill>
                <a:schemeClr val="dk1"/>
              </a:solidFill>
              <a:latin typeface="Montserrat"/>
              <a:ea typeface="Montserrat"/>
              <a:cs typeface="Montserrat"/>
              <a:sym typeface="Montserrat"/>
            </a:endParaRPr>
          </a:p>
          <a:p>
            <a:pPr indent="-311150" lvl="0" marL="457200" rtl="0" algn="just">
              <a:spcBef>
                <a:spcPts val="0"/>
              </a:spcBef>
              <a:spcAft>
                <a:spcPts val="0"/>
              </a:spcAft>
              <a:buClr>
                <a:schemeClr val="dk1"/>
              </a:buClr>
              <a:buSzPts val="1300"/>
              <a:buFont typeface="Montserrat"/>
              <a:buAutoNum type="arabicPeriod"/>
            </a:pPr>
            <a:r>
              <a:rPr b="1" lang="es-ES" sz="1300">
                <a:solidFill>
                  <a:schemeClr val="dk1"/>
                </a:solidFill>
                <a:latin typeface="Montserrat"/>
                <a:ea typeface="Montserrat"/>
                <a:cs typeface="Montserrat"/>
                <a:sym typeface="Montserrat"/>
              </a:rPr>
              <a:t>Decisión final:</a:t>
            </a:r>
            <a:r>
              <a:rPr lang="es-ES" sz="1300">
                <a:solidFill>
                  <a:schemeClr val="dk1"/>
                </a:solidFill>
                <a:latin typeface="Montserrat"/>
                <a:ea typeface="Montserrat"/>
                <a:cs typeface="Montserrat"/>
                <a:sym typeface="Montserrat"/>
              </a:rPr>
              <a:t> se optó por un </a:t>
            </a:r>
            <a:r>
              <a:rPr b="1" lang="es-ES" sz="1300">
                <a:solidFill>
                  <a:schemeClr val="dk1"/>
                </a:solidFill>
                <a:latin typeface="Montserrat"/>
                <a:ea typeface="Montserrat"/>
                <a:cs typeface="Montserrat"/>
                <a:sym typeface="Montserrat"/>
              </a:rPr>
              <a:t>variar el enfoque del proyecto</a:t>
            </a:r>
            <a:r>
              <a:rPr lang="es-ES" sz="1300">
                <a:solidFill>
                  <a:schemeClr val="dk1"/>
                </a:solidFill>
                <a:latin typeface="Montserrat"/>
                <a:ea typeface="Montserrat"/>
                <a:cs typeface="Montserrat"/>
                <a:sym typeface="Montserrat"/>
              </a:rPr>
              <a:t> y </a:t>
            </a:r>
            <a:r>
              <a:rPr lang="es-ES" sz="1300">
                <a:solidFill>
                  <a:schemeClr val="dk1"/>
                </a:solidFill>
                <a:latin typeface="Montserrat"/>
                <a:ea typeface="Montserrat"/>
                <a:cs typeface="Montserrat"/>
                <a:sym typeface="Montserrat"/>
              </a:rPr>
              <a:t>centrarse</a:t>
            </a:r>
            <a:r>
              <a:rPr lang="es-ES" sz="1300">
                <a:solidFill>
                  <a:schemeClr val="dk1"/>
                </a:solidFill>
                <a:latin typeface="Montserrat"/>
                <a:ea typeface="Montserrat"/>
                <a:cs typeface="Montserrat"/>
                <a:sym typeface="Montserrat"/>
              </a:rPr>
              <a:t> en los hábitos de las personas a la hora de comer alimentos calóricos, bebidas azucaradas, frecuencia de consumo de verduras, calorías entre comidas, frecuencia de la actividad </a:t>
            </a:r>
            <a:r>
              <a:rPr lang="es-ES" sz="1300">
                <a:solidFill>
                  <a:schemeClr val="dk1"/>
                </a:solidFill>
                <a:latin typeface="Montserrat"/>
                <a:ea typeface="Montserrat"/>
                <a:cs typeface="Montserrat"/>
                <a:sym typeface="Montserrat"/>
              </a:rPr>
              <a:t>física</a:t>
            </a:r>
            <a:r>
              <a:rPr lang="es-ES" sz="1300">
                <a:solidFill>
                  <a:schemeClr val="dk1"/>
                </a:solidFill>
                <a:latin typeface="Montserrat"/>
                <a:ea typeface="Montserrat"/>
                <a:cs typeface="Montserrat"/>
                <a:sym typeface="Montserrat"/>
              </a:rPr>
              <a:t> etc..y como todos esto factores influye en su nivel de obesidad. A través del repositorio de Kaggle con datos ya estructurados y unas variables acordes a nuestro objetivo.</a:t>
            </a:r>
            <a:endParaRPr b="1" sz="1300">
              <a:solidFill>
                <a:srgbClr val="3E3E3E"/>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100"/>
              <a:buFont typeface="Arial"/>
              <a:buNone/>
            </a:pPr>
            <a:r>
              <a:t/>
            </a:r>
            <a:endParaRPr b="0" i="0" sz="1300" u="none" cap="none" strike="noStrike">
              <a:solidFill>
                <a:srgbClr val="3E3E3E"/>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100"/>
              <a:buFont typeface="Arial"/>
              <a:buNone/>
            </a:pPr>
            <a:r>
              <a:t/>
            </a:r>
            <a:endParaRPr b="0" i="0" sz="1300" u="none" cap="none" strike="noStrike">
              <a:solidFill>
                <a:srgbClr val="3E3E3E"/>
              </a:solidFill>
              <a:latin typeface="Montserrat"/>
              <a:ea typeface="Montserrat"/>
              <a:cs typeface="Montserrat"/>
              <a:sym typeface="Montserrat"/>
            </a:endParaRPr>
          </a:p>
        </p:txBody>
      </p:sp>
      <p:sp>
        <p:nvSpPr>
          <p:cNvPr id="156" name="Google Shape;156;p21"/>
          <p:cNvSpPr/>
          <p:nvPr/>
        </p:nvSpPr>
        <p:spPr>
          <a:xfrm>
            <a:off x="1717575" y="2982963"/>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1"/>
          <p:cNvSpPr txBox="1"/>
          <p:nvPr/>
        </p:nvSpPr>
        <p:spPr>
          <a:xfrm>
            <a:off x="2093475" y="2425950"/>
            <a:ext cx="2036400" cy="297900"/>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a:t>
            </a:r>
            <a:r>
              <a:rPr lang="es-ES" sz="1700">
                <a:solidFill>
                  <a:srgbClr val="FFFFFF"/>
                </a:solidFill>
                <a:latin typeface="Montserrat"/>
                <a:ea typeface="Montserrat"/>
                <a:cs typeface="Montserrat"/>
                <a:sym typeface="Montserrat"/>
              </a:rPr>
              <a:t>Motivos</a:t>
            </a:r>
            <a:r>
              <a:rPr b="0" i="0" lang="es-ES" sz="1700" u="none" cap="none" strike="noStrike">
                <a:solidFill>
                  <a:srgbClr val="FFFFFF"/>
                </a:solidFill>
                <a:latin typeface="Montserrat"/>
                <a:ea typeface="Montserrat"/>
                <a:cs typeface="Montserrat"/>
                <a:sym typeface="Montserrat"/>
              </a:rPr>
              <a:t>&gt;</a:t>
            </a:r>
            <a:endParaRPr b="0" i="0" sz="1700" u="none" cap="none" strike="noStrike">
              <a:solidFill>
                <a:srgbClr val="FFFFFF"/>
              </a:solidFill>
              <a:latin typeface="Montserrat"/>
              <a:ea typeface="Montserrat"/>
              <a:cs typeface="Montserrat"/>
              <a:sym typeface="Montserrat"/>
            </a:endParaRPr>
          </a:p>
        </p:txBody>
      </p:sp>
      <p:sp>
        <p:nvSpPr>
          <p:cNvPr id="158" name="Google Shape;158;p21"/>
          <p:cNvSpPr/>
          <p:nvPr/>
        </p:nvSpPr>
        <p:spPr>
          <a:xfrm>
            <a:off x="11386075" y="3007288"/>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159" name="Google Shape;159;p21"/>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lang="es-ES" sz="2700">
                <a:solidFill>
                  <a:srgbClr val="33D9BE"/>
                </a:solidFill>
                <a:latin typeface="Oswald Medium"/>
                <a:ea typeface="Oswald Medium"/>
                <a:cs typeface="Oswald Medium"/>
                <a:sym typeface="Oswald Medium"/>
              </a:rPr>
              <a:t>CAMBIO DE ENFOQUE</a:t>
            </a:r>
            <a:endParaRPr b="0" i="0" sz="1400" u="none" cap="none" strike="noStrike">
              <a:solidFill>
                <a:srgbClr val="000000"/>
              </a:solidFill>
              <a:latin typeface="Arial"/>
              <a:ea typeface="Arial"/>
              <a:cs typeface="Arial"/>
              <a:sym typeface="Arial"/>
            </a:endParaRPr>
          </a:p>
        </p:txBody>
      </p:sp>
      <p:cxnSp>
        <p:nvCxnSpPr>
          <p:cNvPr descr="Google Shape;320;p34" id="160" name="Google Shape;160;p21"/>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161" name="Google Shape;161;p21"/>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162" name="Google Shape;162;p21"/>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163" name="Google Shape;163;p21"/>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400" u="none" cap="none" strike="noStrike">
              <a:solidFill>
                <a:srgbClr val="000000"/>
              </a:solidFill>
              <a:latin typeface="Arial"/>
              <a:ea typeface="Arial"/>
              <a:cs typeface="Arial"/>
              <a:sym typeface="Arial"/>
            </a:endParaRPr>
          </a:p>
        </p:txBody>
      </p:sp>
      <p:pic>
        <p:nvPicPr>
          <p:cNvPr descr="Google Shape;124;p27" id="164" name="Google Shape;164;p21"/>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165" name="Google Shape;165;p21"/>
          <p:cNvSpPr txBox="1"/>
          <p:nvPr/>
        </p:nvSpPr>
        <p:spPr>
          <a:xfrm>
            <a:off x="2264825" y="253574"/>
            <a:ext cx="7938300" cy="9234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lang="es-ES" sz="1600">
                <a:solidFill>
                  <a:srgbClr val="CCCCCC"/>
                </a:solidFill>
                <a:latin typeface="Montserrat ExtraLight"/>
                <a:ea typeface="Montserrat ExtraLight"/>
                <a:cs typeface="Montserrat ExtraLight"/>
                <a:sym typeface="Montserrat ExtraLight"/>
              </a:rPr>
              <a:t>ANÁLISIS DEL IMPACTO NUTRICIONAL DE ALIMENTOS ULTRAPROCESADOS</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 name="Shape 169"/>
        <p:cNvGrpSpPr/>
        <p:nvPr/>
      </p:nvGrpSpPr>
      <p:grpSpPr>
        <a:xfrm>
          <a:off x="0" y="0"/>
          <a:ext cx="0" cy="0"/>
          <a:chOff x="0" y="0"/>
          <a:chExt cx="0" cy="0"/>
        </a:xfrm>
      </p:grpSpPr>
      <p:sp>
        <p:nvSpPr>
          <p:cNvPr id="170" name="Google Shape;170;p22"/>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171" name="Google Shape;171;p22"/>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172" name="Google Shape;172;p22"/>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173" name="Google Shape;173;p22"/>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174" name="Google Shape;174;p22"/>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175" name="Google Shape;175;p22"/>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176" name="Google Shape;176;p22"/>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177" name="Google Shape;177;p22"/>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178" name="Google Shape;178;p22"/>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179" name="Google Shape;179;p22"/>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id="180" name="Google Shape;180;p22"/>
          <p:cNvSpPr/>
          <p:nvPr/>
        </p:nvSpPr>
        <p:spPr>
          <a:xfrm>
            <a:off x="1897725" y="2378400"/>
            <a:ext cx="24279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181" name="Google Shape;181;p22"/>
          <p:cNvSpPr/>
          <p:nvPr/>
        </p:nvSpPr>
        <p:spPr>
          <a:xfrm>
            <a:off x="1757925" y="2751375"/>
            <a:ext cx="9753300" cy="29073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2"/>
          <p:cNvSpPr txBox="1"/>
          <p:nvPr/>
        </p:nvSpPr>
        <p:spPr>
          <a:xfrm>
            <a:off x="1916875" y="2839975"/>
            <a:ext cx="9359100" cy="1763400"/>
          </a:xfrm>
          <a:prstGeom prst="rect">
            <a:avLst/>
          </a:prstGeom>
          <a:noFill/>
          <a:ln>
            <a:noFill/>
          </a:ln>
        </p:spPr>
        <p:txBody>
          <a:bodyPr anchorCtr="0" anchor="t" bIns="162525" lIns="162525" spcFirstLastPara="1" rIns="162525" wrap="square" tIns="162525">
            <a:noAutofit/>
          </a:bodyPr>
          <a:lstStyle/>
          <a:p>
            <a:pPr indent="0" lvl="0" marL="0" marR="0" rtl="0" algn="l">
              <a:lnSpc>
                <a:spcPct val="115000"/>
              </a:lnSpc>
              <a:spcBef>
                <a:spcPts val="0"/>
              </a:spcBef>
              <a:spcAft>
                <a:spcPts val="0"/>
              </a:spcAft>
              <a:buClr>
                <a:srgbClr val="000000"/>
              </a:buClr>
              <a:buSzPts val="1200"/>
              <a:buFont typeface="Arial"/>
              <a:buNone/>
            </a:pPr>
            <a:r>
              <a:rPr b="1" lang="es-ES" sz="1200">
                <a:solidFill>
                  <a:srgbClr val="3E3E3E"/>
                </a:solidFill>
                <a:latin typeface="Montserrat"/>
                <a:ea typeface="Montserrat"/>
                <a:cs typeface="Montserrat"/>
                <a:sym typeface="Montserrat"/>
              </a:rPr>
              <a:t>La obesidad como problema de salud pública</a:t>
            </a:r>
            <a:endParaRPr b="1" i="0" sz="1200" u="none" cap="none" strike="noStrike">
              <a:solidFill>
                <a:srgbClr val="3E3E3E"/>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s-ES" sz="1200">
                <a:solidFill>
                  <a:srgbClr val="3E3E3E"/>
                </a:solidFill>
                <a:latin typeface="Montserrat"/>
                <a:ea typeface="Montserrat"/>
                <a:cs typeface="Montserrat"/>
                <a:sym typeface="Montserrat"/>
              </a:rPr>
              <a:t>La obesidad se ha convertido en uno de los problemas de salud pública más graves del siglo XXI. Según la Organización Mundial de la Salud, la prevalencia mundial de la obesidad se ha triplicado desde 1975, afectando a más de 650 millones de adultos globalmente. Este problema de salud está asociado con múltiples comorbilidades </a:t>
            </a:r>
            <a:r>
              <a:rPr lang="es-ES" sz="1200">
                <a:solidFill>
                  <a:srgbClr val="3E3E3E"/>
                </a:solidFill>
                <a:latin typeface="Montserrat"/>
                <a:ea typeface="Montserrat"/>
                <a:cs typeface="Montserrat"/>
                <a:sym typeface="Montserrat"/>
              </a:rPr>
              <a:t>como</a:t>
            </a:r>
            <a:r>
              <a:rPr lang="es-ES" sz="1200">
                <a:solidFill>
                  <a:srgbClr val="3E3E3E"/>
                </a:solidFill>
                <a:latin typeface="Montserrat"/>
                <a:ea typeface="Montserrat"/>
                <a:cs typeface="Montserrat"/>
                <a:sym typeface="Montserrat"/>
              </a:rPr>
              <a:t> diabetes tipo 2, enfermedades cardiovasculares y algunos tipos de cáncer. </a:t>
            </a:r>
            <a:endParaRPr sz="1200">
              <a:solidFill>
                <a:srgbClr val="3E3E3E"/>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s-ES" sz="1200">
                <a:solidFill>
                  <a:srgbClr val="3E3E3E"/>
                </a:solidFill>
                <a:latin typeface="Montserrat"/>
                <a:ea typeface="Montserrat"/>
                <a:cs typeface="Montserrat"/>
                <a:sym typeface="Montserrat"/>
              </a:rPr>
              <a:t>Una clasificación precisa de los diferentes niveles de obesidad puede ayudar a los profesionales de la salud a implementar intervenciones personalizadas y preventivas. El machine learning  ofrece herramientas potentes para analizar patrones complejos en datos médicos y antropométricos, potencialmente mejorando la precisión de los diagnósticos y facilitando la identificación temprana de pacientes en riesgo. </a:t>
            </a:r>
            <a:endParaRPr sz="1200">
              <a:solidFill>
                <a:srgbClr val="3E3E3E"/>
              </a:solidFill>
              <a:latin typeface="Montserrat"/>
              <a:ea typeface="Montserrat"/>
              <a:cs typeface="Montserrat"/>
              <a:sym typeface="Montserrat"/>
            </a:endParaRPr>
          </a:p>
          <a:p>
            <a:pPr indent="0" lvl="0" marL="0" marR="0" rtl="0" algn="l">
              <a:lnSpc>
                <a:spcPct val="115000"/>
              </a:lnSpc>
              <a:spcBef>
                <a:spcPts val="1200"/>
              </a:spcBef>
              <a:spcAft>
                <a:spcPts val="0"/>
              </a:spcAft>
              <a:buClr>
                <a:srgbClr val="000000"/>
              </a:buClr>
              <a:buSzPts val="1100"/>
              <a:buFont typeface="Arial"/>
              <a:buNone/>
            </a:pPr>
            <a:r>
              <a:t/>
            </a:r>
            <a:endParaRPr b="0"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100"/>
              <a:buFont typeface="Arial"/>
              <a:buNone/>
            </a:pPr>
            <a:r>
              <a:t/>
            </a:r>
            <a:endParaRPr b="0" i="0" sz="1200" u="none" cap="none" strike="noStrike">
              <a:solidFill>
                <a:srgbClr val="3E3E3E"/>
              </a:solidFill>
              <a:latin typeface="Montserrat"/>
              <a:ea typeface="Montserrat"/>
              <a:cs typeface="Montserrat"/>
              <a:sym typeface="Montserrat"/>
            </a:endParaRPr>
          </a:p>
        </p:txBody>
      </p:sp>
      <p:sp>
        <p:nvSpPr>
          <p:cNvPr id="183" name="Google Shape;183;p22"/>
          <p:cNvSpPr/>
          <p:nvPr/>
        </p:nvSpPr>
        <p:spPr>
          <a:xfrm>
            <a:off x="1717575" y="2982963"/>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2"/>
          <p:cNvSpPr txBox="1"/>
          <p:nvPr/>
        </p:nvSpPr>
        <p:spPr>
          <a:xfrm>
            <a:off x="2093475" y="2425950"/>
            <a:ext cx="2036400" cy="297900"/>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&lt;MOTIVACIÓN&gt;</a:t>
            </a:r>
            <a:endParaRPr b="0" i="0" sz="1700" u="none" cap="none" strike="noStrike">
              <a:solidFill>
                <a:srgbClr val="FFFFFF"/>
              </a:solidFill>
              <a:latin typeface="Montserrat"/>
              <a:ea typeface="Montserrat"/>
              <a:cs typeface="Montserrat"/>
              <a:sym typeface="Montserrat"/>
            </a:endParaRPr>
          </a:p>
        </p:txBody>
      </p:sp>
      <p:sp>
        <p:nvSpPr>
          <p:cNvPr id="185" name="Google Shape;185;p22"/>
          <p:cNvSpPr/>
          <p:nvPr/>
        </p:nvSpPr>
        <p:spPr>
          <a:xfrm>
            <a:off x="11386075" y="3007288"/>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186" name="Google Shape;186;p22"/>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INTRODUCCIÓN</a:t>
            </a:r>
            <a:endParaRPr b="0" i="0" sz="1400" u="none" cap="none" strike="noStrike">
              <a:solidFill>
                <a:srgbClr val="000000"/>
              </a:solidFill>
              <a:latin typeface="Arial"/>
              <a:ea typeface="Arial"/>
              <a:cs typeface="Arial"/>
              <a:sym typeface="Arial"/>
            </a:endParaRPr>
          </a:p>
        </p:txBody>
      </p:sp>
      <p:cxnSp>
        <p:nvCxnSpPr>
          <p:cNvPr descr="Google Shape;320;p34" id="187" name="Google Shape;187;p22"/>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188" name="Google Shape;188;p22"/>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189" name="Google Shape;189;p22"/>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190" name="Google Shape;190;p22"/>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400" u="none" cap="none" strike="noStrike">
              <a:solidFill>
                <a:srgbClr val="000000"/>
              </a:solidFill>
              <a:latin typeface="Arial"/>
              <a:ea typeface="Arial"/>
              <a:cs typeface="Arial"/>
              <a:sym typeface="Arial"/>
            </a:endParaRPr>
          </a:p>
        </p:txBody>
      </p:sp>
      <p:pic>
        <p:nvPicPr>
          <p:cNvPr descr="Google Shape;124;p27" id="191" name="Google Shape;191;p22"/>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192" name="Google Shape;192;p22"/>
          <p:cNvSpPr txBox="1"/>
          <p:nvPr/>
        </p:nvSpPr>
        <p:spPr>
          <a:xfrm>
            <a:off x="2264825" y="253574"/>
            <a:ext cx="7938300" cy="9234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lang="es-ES" sz="1600">
                <a:solidFill>
                  <a:srgbClr val="CCCCCC"/>
                </a:solidFill>
                <a:latin typeface="Montserrat ExtraLight"/>
                <a:ea typeface="Montserrat ExtraLight"/>
                <a:cs typeface="Montserrat ExtraLight"/>
                <a:sym typeface="Montserrat ExtraLight"/>
              </a:rPr>
              <a:t>ANÁLISIS DEL IMPACTO NUTRICIONAL DE ALIMENTOS ULTRAPROCESADOS</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6" name="Shape 196"/>
        <p:cNvGrpSpPr/>
        <p:nvPr/>
      </p:nvGrpSpPr>
      <p:grpSpPr>
        <a:xfrm>
          <a:off x="0" y="0"/>
          <a:ext cx="0" cy="0"/>
          <a:chOff x="0" y="0"/>
          <a:chExt cx="0" cy="0"/>
        </a:xfrm>
      </p:grpSpPr>
      <p:sp>
        <p:nvSpPr>
          <p:cNvPr id="197" name="Google Shape;197;p23"/>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198" name="Google Shape;198;p23"/>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199" name="Google Shape;199;p23"/>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0" name="Google Shape;200;p23"/>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01" name="Google Shape;201;p23"/>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2" name="Google Shape;202;p23"/>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3" name="Google Shape;203;p23"/>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04" name="Google Shape;204;p23"/>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05" name="Google Shape;205;p23"/>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06" name="Google Shape;206;p23"/>
          <p:cNvPicPr preferRelativeResize="0"/>
          <p:nvPr/>
        </p:nvPicPr>
        <p:blipFill rotWithShape="1">
          <a:blip r:embed="rId3">
            <a:alphaModFix/>
          </a:blip>
          <a:srcRect b="0" l="0" r="88418" t="0"/>
          <a:stretch/>
        </p:blipFill>
        <p:spPr>
          <a:xfrm>
            <a:off x="0" y="0"/>
            <a:ext cx="769949" cy="6858000"/>
          </a:xfrm>
          <a:prstGeom prst="rect">
            <a:avLst/>
          </a:prstGeom>
          <a:noFill/>
          <a:ln>
            <a:noFill/>
          </a:ln>
        </p:spPr>
      </p:pic>
      <p:sp>
        <p:nvSpPr>
          <p:cNvPr id="207" name="Google Shape;207;p23"/>
          <p:cNvSpPr/>
          <p:nvPr/>
        </p:nvSpPr>
        <p:spPr>
          <a:xfrm>
            <a:off x="1717575" y="2982963"/>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3"/>
          <p:cNvSpPr/>
          <p:nvPr/>
        </p:nvSpPr>
        <p:spPr>
          <a:xfrm>
            <a:off x="1422825" y="2751375"/>
            <a:ext cx="9902700" cy="29073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3"/>
          <p:cNvSpPr txBox="1"/>
          <p:nvPr/>
        </p:nvSpPr>
        <p:spPr>
          <a:xfrm>
            <a:off x="1820975" y="2839975"/>
            <a:ext cx="8993100" cy="1763400"/>
          </a:xfrm>
          <a:prstGeom prst="rect">
            <a:avLst/>
          </a:prstGeom>
          <a:noFill/>
          <a:ln>
            <a:noFill/>
          </a:ln>
        </p:spPr>
        <p:txBody>
          <a:bodyPr anchorCtr="0" anchor="t" bIns="162525" lIns="162525" spcFirstLastPara="1" rIns="162525" wrap="square" tIns="162525">
            <a:noAutofit/>
          </a:bodyPr>
          <a:lstStyle/>
          <a:p>
            <a:pPr indent="0" lvl="0" marL="0" marR="0" rtl="0" algn="l">
              <a:lnSpc>
                <a:spcPct val="115000"/>
              </a:lnSpc>
              <a:spcBef>
                <a:spcPts val="0"/>
              </a:spcBef>
              <a:spcAft>
                <a:spcPts val="0"/>
              </a:spcAft>
              <a:buClr>
                <a:schemeClr val="dk1"/>
              </a:buClr>
              <a:buSzPts val="1100"/>
              <a:buFont typeface="Arial"/>
              <a:buNone/>
            </a:pPr>
            <a:r>
              <a:rPr b="1" i="0" lang="es-ES" sz="1200" u="none" cap="none" strike="noStrike">
                <a:solidFill>
                  <a:srgbClr val="3E3E3E"/>
                </a:solidFill>
                <a:latin typeface="Montserrat"/>
                <a:ea typeface="Montserrat"/>
                <a:cs typeface="Montserrat"/>
                <a:sym typeface="Montserrat"/>
              </a:rPr>
              <a:t>&gt; OBJETIVO 1:</a:t>
            </a:r>
            <a:endParaRPr b="1"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lang="es-ES" sz="1200">
                <a:solidFill>
                  <a:srgbClr val="3E3E3E"/>
                </a:solidFill>
                <a:latin typeface="Montserrat"/>
                <a:ea typeface="Montserrat"/>
                <a:cs typeface="Montserrat"/>
                <a:sym typeface="Montserrat"/>
              </a:rPr>
              <a:t>Desarrollar un sistema de clasificación capaz de predecir con alta precisión los diferentes niveles de obesidad basado en datos antropométricos y hábitos de vida.</a:t>
            </a:r>
            <a:endParaRPr b="0"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200"/>
              <a:buFont typeface="Arial"/>
              <a:buNone/>
            </a:pPr>
            <a:r>
              <a:rPr b="1" i="0" lang="es-ES" sz="1200" u="none" cap="none" strike="noStrike">
                <a:solidFill>
                  <a:srgbClr val="3E3E3E"/>
                </a:solidFill>
                <a:latin typeface="Montserrat"/>
                <a:ea typeface="Montserrat"/>
                <a:cs typeface="Montserrat"/>
                <a:sym typeface="Montserrat"/>
              </a:rPr>
              <a:t>&gt; OBJETIVO 2:</a:t>
            </a:r>
            <a:endParaRPr b="1"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200"/>
              <a:buFont typeface="Arial"/>
              <a:buNone/>
            </a:pPr>
            <a:r>
              <a:rPr lang="es-ES" sz="1200">
                <a:solidFill>
                  <a:srgbClr val="3E3E3E"/>
                </a:solidFill>
                <a:latin typeface="Montserrat"/>
                <a:ea typeface="Montserrat"/>
                <a:cs typeface="Montserrat"/>
                <a:sym typeface="Montserrat"/>
              </a:rPr>
              <a:t>Identificar los factores más relevantes que contribuyen a los diferentes niveles de obesidad, proporcionando insights valiosos para los profesionales de la salud.</a:t>
            </a:r>
            <a:endParaRPr b="0"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200"/>
              <a:buFont typeface="Arial"/>
              <a:buNone/>
            </a:pPr>
            <a:r>
              <a:rPr b="1" i="0" lang="es-ES" sz="1200" u="none" cap="none" strike="noStrike">
                <a:solidFill>
                  <a:srgbClr val="3E3E3E"/>
                </a:solidFill>
                <a:latin typeface="Montserrat"/>
                <a:ea typeface="Montserrat"/>
                <a:cs typeface="Montserrat"/>
                <a:sym typeface="Montserrat"/>
              </a:rPr>
              <a:t>&gt; OBJETIVO 3:</a:t>
            </a:r>
            <a:endParaRPr b="1" i="0" sz="1200" u="none" cap="none" strike="noStrike">
              <a:solidFill>
                <a:srgbClr val="3E3E3E"/>
              </a:solidFill>
              <a:latin typeface="Montserrat"/>
              <a:ea typeface="Montserrat"/>
              <a:cs typeface="Montserrat"/>
              <a:sym typeface="Montserrat"/>
            </a:endParaRPr>
          </a:p>
          <a:p>
            <a:pPr indent="0" lvl="0" marL="0" marR="0" rtl="0" algn="l">
              <a:lnSpc>
                <a:spcPct val="115000"/>
              </a:lnSpc>
              <a:spcBef>
                <a:spcPts val="0"/>
              </a:spcBef>
              <a:spcAft>
                <a:spcPts val="1000"/>
              </a:spcAft>
              <a:buClr>
                <a:srgbClr val="000000"/>
              </a:buClr>
              <a:buSzPts val="1200"/>
              <a:buFont typeface="Arial"/>
              <a:buNone/>
            </a:pPr>
            <a:r>
              <a:rPr lang="es-ES" sz="1200">
                <a:solidFill>
                  <a:srgbClr val="3E3E3E"/>
                </a:solidFill>
                <a:latin typeface="Montserrat"/>
                <a:ea typeface="Montserrat"/>
                <a:cs typeface="Montserrat"/>
                <a:sym typeface="Montserrat"/>
              </a:rPr>
              <a:t>Comparar y evaluar el rendimiento de nuestros modelos optimizado con los métodos tradicionales de clasificación de obesidad</a:t>
            </a:r>
            <a:endParaRPr b="0" i="0" sz="1200" u="none" cap="none" strike="noStrike">
              <a:solidFill>
                <a:srgbClr val="3E3E3E"/>
              </a:solidFill>
              <a:latin typeface="Montserrat"/>
              <a:ea typeface="Montserrat"/>
              <a:cs typeface="Montserrat"/>
              <a:sym typeface="Montserrat"/>
            </a:endParaRPr>
          </a:p>
        </p:txBody>
      </p:sp>
      <p:sp>
        <p:nvSpPr>
          <p:cNvPr id="210" name="Google Shape;210;p23"/>
          <p:cNvSpPr/>
          <p:nvPr/>
        </p:nvSpPr>
        <p:spPr>
          <a:xfrm>
            <a:off x="11386075" y="3007288"/>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211" name="Google Shape;211;p23"/>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INTRODUCCIÓN</a:t>
            </a:r>
            <a:endParaRPr b="0" i="0" sz="1400" u="none" cap="none" strike="noStrike">
              <a:solidFill>
                <a:srgbClr val="000000"/>
              </a:solidFill>
              <a:latin typeface="Arial"/>
              <a:ea typeface="Arial"/>
              <a:cs typeface="Arial"/>
              <a:sym typeface="Arial"/>
            </a:endParaRPr>
          </a:p>
        </p:txBody>
      </p:sp>
      <p:cxnSp>
        <p:nvCxnSpPr>
          <p:cNvPr descr="Google Shape;320;p34" id="212" name="Google Shape;212;p23"/>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213" name="Google Shape;213;p23"/>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14" name="Google Shape;214;p23"/>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15" name="Google Shape;215;p23"/>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400" u="none" cap="none" strike="noStrike">
              <a:solidFill>
                <a:srgbClr val="000000"/>
              </a:solidFill>
              <a:latin typeface="Arial"/>
              <a:ea typeface="Arial"/>
              <a:cs typeface="Arial"/>
              <a:sym typeface="Arial"/>
            </a:endParaRPr>
          </a:p>
        </p:txBody>
      </p:sp>
      <p:sp>
        <p:nvSpPr>
          <p:cNvPr id="216" name="Google Shape;216;p23"/>
          <p:cNvSpPr/>
          <p:nvPr/>
        </p:nvSpPr>
        <p:spPr>
          <a:xfrm>
            <a:off x="1717563" y="23783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17" name="Google Shape;217;p23"/>
          <p:cNvSpPr txBox="1"/>
          <p:nvPr/>
        </p:nvSpPr>
        <p:spPr>
          <a:xfrm>
            <a:off x="1717575" y="2465875"/>
            <a:ext cx="2751300" cy="297900"/>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OBJETIVOS </a:t>
            </a:r>
            <a:endParaRPr b="0" i="0" sz="1700" u="none" cap="none" strike="noStrike">
              <a:solidFill>
                <a:srgbClr val="FFFFFF"/>
              </a:solidFill>
              <a:latin typeface="Montserrat"/>
              <a:ea typeface="Montserrat"/>
              <a:cs typeface="Montserrat"/>
              <a:sym typeface="Montserrat"/>
            </a:endParaRPr>
          </a:p>
        </p:txBody>
      </p:sp>
      <p:pic>
        <p:nvPicPr>
          <p:cNvPr descr="Google Shape;124;p27" id="218" name="Google Shape;218;p23"/>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219" name="Google Shape;219;p23"/>
          <p:cNvSpPr txBox="1"/>
          <p:nvPr/>
        </p:nvSpPr>
        <p:spPr>
          <a:xfrm>
            <a:off x="2264825" y="253574"/>
            <a:ext cx="7938300" cy="9234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lang="es-ES" sz="1600">
                <a:solidFill>
                  <a:srgbClr val="CCCCCC"/>
                </a:solidFill>
                <a:latin typeface="Montserrat ExtraLight"/>
                <a:ea typeface="Montserrat ExtraLight"/>
                <a:cs typeface="Montserrat ExtraLight"/>
                <a:sym typeface="Montserrat ExtraLight"/>
              </a:rPr>
              <a:t>ANÁLISIS DEL IMPACTO NUTRICIONAL DE ALIMENTOS ULTRAPROCESADOS</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3" name="Shape 223"/>
        <p:cNvGrpSpPr/>
        <p:nvPr/>
      </p:nvGrpSpPr>
      <p:grpSpPr>
        <a:xfrm>
          <a:off x="0" y="0"/>
          <a:ext cx="0" cy="0"/>
          <a:chOff x="0" y="0"/>
          <a:chExt cx="0" cy="0"/>
        </a:xfrm>
      </p:grpSpPr>
      <p:sp>
        <p:nvSpPr>
          <p:cNvPr id="224" name="Google Shape;224;p24"/>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25" name="Google Shape;225;p24"/>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26" name="Google Shape;226;p24"/>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27" name="Google Shape;227;p24"/>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28" name="Google Shape;228;p24"/>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29" name="Google Shape;229;p24"/>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30" name="Google Shape;230;p24"/>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31" name="Google Shape;231;p24"/>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32" name="Google Shape;232;p24"/>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33" name="Google Shape;233;p24"/>
          <p:cNvPicPr preferRelativeResize="0"/>
          <p:nvPr/>
        </p:nvPicPr>
        <p:blipFill rotWithShape="1">
          <a:blip r:embed="rId3">
            <a:alphaModFix/>
          </a:blip>
          <a:srcRect b="0" l="0" r="88418" t="0"/>
          <a:stretch/>
        </p:blipFill>
        <p:spPr>
          <a:xfrm>
            <a:off x="0" y="0"/>
            <a:ext cx="769949" cy="6858000"/>
          </a:xfrm>
          <a:prstGeom prst="rect">
            <a:avLst/>
          </a:prstGeom>
          <a:noFill/>
          <a:ln>
            <a:noFill/>
          </a:ln>
        </p:spPr>
      </p:pic>
      <p:sp>
        <p:nvSpPr>
          <p:cNvPr id="234" name="Google Shape;234;p24"/>
          <p:cNvSpPr/>
          <p:nvPr/>
        </p:nvSpPr>
        <p:spPr>
          <a:xfrm>
            <a:off x="1717575" y="2982963"/>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4"/>
          <p:cNvSpPr/>
          <p:nvPr/>
        </p:nvSpPr>
        <p:spPr>
          <a:xfrm>
            <a:off x="8093750" y="3580975"/>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4"/>
          <p:cNvSpPr/>
          <p:nvPr/>
        </p:nvSpPr>
        <p:spPr>
          <a:xfrm>
            <a:off x="1493975" y="2751375"/>
            <a:ext cx="9976800" cy="2907300"/>
          </a:xfrm>
          <a:prstGeom prst="roundRect">
            <a:avLst>
              <a:gd fmla="val 5203" name="adj"/>
            </a:avLst>
          </a:prstGeom>
          <a:solidFill>
            <a:srgbClr val="FFFFFF"/>
          </a:solidFill>
          <a:ln cap="flat" cmpd="sng" w="28575">
            <a:solidFill>
              <a:srgbClr val="107E8C"/>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rPr lang="es-ES"/>
              <a:t>: </a:t>
            </a:r>
            <a:endParaRPr b="0" i="0" sz="1400" u="none" cap="none" strike="noStrike">
              <a:solidFill>
                <a:srgbClr val="000000"/>
              </a:solidFill>
              <a:latin typeface="Arial"/>
              <a:ea typeface="Arial"/>
              <a:cs typeface="Arial"/>
              <a:sym typeface="Arial"/>
            </a:endParaRPr>
          </a:p>
        </p:txBody>
      </p:sp>
      <p:sp>
        <p:nvSpPr>
          <p:cNvPr id="237" name="Google Shape;237;p24"/>
          <p:cNvSpPr txBox="1"/>
          <p:nvPr/>
        </p:nvSpPr>
        <p:spPr>
          <a:xfrm>
            <a:off x="1717575" y="2839975"/>
            <a:ext cx="9564900" cy="1552200"/>
          </a:xfrm>
          <a:prstGeom prst="rect">
            <a:avLst/>
          </a:prstGeom>
          <a:noFill/>
          <a:ln>
            <a:noFill/>
          </a:ln>
        </p:spPr>
        <p:txBody>
          <a:bodyPr anchorCtr="0" anchor="t" bIns="162525" lIns="162525" spcFirstLastPara="1" rIns="162525" wrap="square" tIns="162525">
            <a:noAutofit/>
          </a:bodyPr>
          <a:lstStyle/>
          <a:p>
            <a:pPr indent="0" lvl="0" marL="0" marR="0" rtl="0" algn="l">
              <a:lnSpc>
                <a:spcPct val="115000"/>
              </a:lnSpc>
              <a:spcBef>
                <a:spcPts val="0"/>
              </a:spcBef>
              <a:spcAft>
                <a:spcPts val="0"/>
              </a:spcAft>
              <a:buClr>
                <a:schemeClr val="dk1"/>
              </a:buClr>
              <a:buSzPts val="1100"/>
              <a:buFont typeface="Arial"/>
              <a:buNone/>
            </a:pPr>
            <a:r>
              <a:rPr b="1" lang="es-ES" sz="1200">
                <a:solidFill>
                  <a:srgbClr val="3E3E3E"/>
                </a:solidFill>
                <a:latin typeface="Montserrat"/>
                <a:ea typeface="Montserrat"/>
                <a:cs typeface="Montserrat"/>
                <a:sym typeface="Montserrat"/>
              </a:rPr>
              <a:t>Organización del proyecto</a:t>
            </a:r>
            <a:endParaRPr b="1" i="0" sz="1200" u="none" cap="none" strike="noStrike">
              <a:solidFill>
                <a:srgbClr val="3E3E3E"/>
              </a:solidFill>
              <a:latin typeface="Montserrat"/>
              <a:ea typeface="Montserrat"/>
              <a:cs typeface="Montserrat"/>
              <a:sym typeface="Montserrat"/>
            </a:endParaRPr>
          </a:p>
          <a:p>
            <a:pPr indent="-304800" lvl="0" marL="457200" marR="0" rtl="0" algn="l">
              <a:lnSpc>
                <a:spcPct val="115000"/>
              </a:lnSpc>
              <a:spcBef>
                <a:spcPts val="1000"/>
              </a:spcBef>
              <a:spcAft>
                <a:spcPts val="0"/>
              </a:spcAft>
              <a:buClr>
                <a:srgbClr val="3E3E3E"/>
              </a:buClr>
              <a:buSzPts val="1200"/>
              <a:buFont typeface="Montserrat"/>
              <a:buAutoNum type="arabicPeriod"/>
            </a:pPr>
            <a:r>
              <a:rPr b="1" lang="es-ES" sz="1200">
                <a:solidFill>
                  <a:srgbClr val="3E3E3E"/>
                </a:solidFill>
                <a:latin typeface="Montserrat"/>
                <a:ea typeface="Montserrat"/>
                <a:cs typeface="Montserrat"/>
                <a:sym typeface="Montserrat"/>
              </a:rPr>
              <a:t>Exploración y Preprocesamiento de Datos:</a:t>
            </a:r>
            <a:r>
              <a:rPr lang="es-ES" sz="1200">
                <a:solidFill>
                  <a:srgbClr val="3E3E3E"/>
                </a:solidFill>
                <a:latin typeface="Montserrat"/>
                <a:ea typeface="Montserrat"/>
                <a:cs typeface="Montserrat"/>
                <a:sym typeface="Montserrat"/>
              </a:rPr>
              <a:t> Análisis inicial del conjunto de datos, tratamiento de valores faltantes, normalización y codificación de variables.</a:t>
            </a:r>
            <a:endParaRPr sz="1200">
              <a:solidFill>
                <a:srgbClr val="3E3E3E"/>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3E3E3E"/>
              </a:buClr>
              <a:buSzPts val="1200"/>
              <a:buFont typeface="Montserrat"/>
              <a:buAutoNum type="arabicPeriod"/>
            </a:pPr>
            <a:r>
              <a:rPr b="1" lang="es-ES" sz="1200">
                <a:solidFill>
                  <a:srgbClr val="3E3E3E"/>
                </a:solidFill>
                <a:latin typeface="Montserrat"/>
                <a:ea typeface="Montserrat"/>
                <a:cs typeface="Montserrat"/>
                <a:sym typeface="Montserrat"/>
              </a:rPr>
              <a:t>Análisis descriptivo y exploratorio: </a:t>
            </a:r>
            <a:r>
              <a:rPr lang="es-ES" sz="1200">
                <a:solidFill>
                  <a:srgbClr val="3E3E3E"/>
                </a:solidFill>
                <a:latin typeface="Montserrat"/>
                <a:ea typeface="Montserrat"/>
                <a:cs typeface="Montserrat"/>
                <a:sym typeface="Montserrat"/>
              </a:rPr>
              <a:t>EDA</a:t>
            </a:r>
            <a:endParaRPr sz="1200">
              <a:solidFill>
                <a:srgbClr val="3E3E3E"/>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3E3E3E"/>
              </a:buClr>
              <a:buSzPts val="1200"/>
              <a:buFont typeface="Montserrat"/>
              <a:buAutoNum type="arabicPeriod"/>
            </a:pPr>
            <a:r>
              <a:rPr b="1" lang="es-ES" sz="1200">
                <a:solidFill>
                  <a:srgbClr val="3E3E3E"/>
                </a:solidFill>
                <a:latin typeface="Montserrat"/>
                <a:ea typeface="Montserrat"/>
                <a:cs typeface="Montserrat"/>
                <a:sym typeface="Montserrat"/>
              </a:rPr>
              <a:t>Modelado: </a:t>
            </a:r>
            <a:r>
              <a:rPr lang="es-ES" sz="1200">
                <a:solidFill>
                  <a:srgbClr val="3E3E3E"/>
                </a:solidFill>
                <a:latin typeface="Montserrat"/>
                <a:ea typeface="Montserrat"/>
                <a:cs typeface="Montserrat"/>
                <a:sym typeface="Montserrat"/>
              </a:rPr>
              <a:t>Implementación y optimización de diferentes algoritmos  para la clasificación multiclase.</a:t>
            </a:r>
            <a:endParaRPr sz="1200">
              <a:solidFill>
                <a:srgbClr val="3E3E3E"/>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3E3E3E"/>
              </a:buClr>
              <a:buSzPts val="1200"/>
              <a:buFont typeface="Montserrat"/>
              <a:buAutoNum type="arabicPeriod"/>
            </a:pPr>
            <a:r>
              <a:rPr b="1" lang="es-ES" sz="1200">
                <a:solidFill>
                  <a:srgbClr val="3E3E3E"/>
                </a:solidFill>
                <a:latin typeface="Montserrat"/>
                <a:ea typeface="Montserrat"/>
                <a:cs typeface="Montserrat"/>
                <a:sym typeface="Montserrat"/>
              </a:rPr>
              <a:t>Resultados</a:t>
            </a:r>
            <a:r>
              <a:rPr b="1" lang="es-ES" sz="1200">
                <a:solidFill>
                  <a:srgbClr val="3E3E3E"/>
                </a:solidFill>
                <a:latin typeface="Montserrat"/>
                <a:ea typeface="Montserrat"/>
                <a:cs typeface="Montserrat"/>
                <a:sym typeface="Montserrat"/>
              </a:rPr>
              <a:t> y validación: </a:t>
            </a:r>
            <a:r>
              <a:rPr lang="es-ES" sz="1200">
                <a:solidFill>
                  <a:srgbClr val="3E3E3E"/>
                </a:solidFill>
                <a:latin typeface="Montserrat"/>
                <a:ea typeface="Montserrat"/>
                <a:cs typeface="Montserrat"/>
                <a:sym typeface="Montserrat"/>
              </a:rPr>
              <a:t>Análisis exhaustivo del rendimiento del modelo mediante diversas métricas y técnicas de validación cruzada.</a:t>
            </a:r>
            <a:endParaRPr sz="1200">
              <a:solidFill>
                <a:srgbClr val="3E3E3E"/>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3E3E3E"/>
              </a:buClr>
              <a:buSzPts val="1200"/>
              <a:buFont typeface="Montserrat"/>
              <a:buAutoNum type="arabicPeriod"/>
            </a:pPr>
            <a:r>
              <a:rPr b="1" lang="es-ES" sz="1200">
                <a:solidFill>
                  <a:srgbClr val="3E3E3E"/>
                </a:solidFill>
                <a:latin typeface="Montserrat"/>
                <a:ea typeface="Montserrat"/>
                <a:cs typeface="Montserrat"/>
                <a:sym typeface="Montserrat"/>
              </a:rPr>
              <a:t>Interpretación y visualización: </a:t>
            </a:r>
            <a:r>
              <a:rPr lang="es-ES" sz="1200">
                <a:solidFill>
                  <a:srgbClr val="3E3E3E"/>
                </a:solidFill>
                <a:latin typeface="Montserrat"/>
                <a:ea typeface="Montserrat"/>
                <a:cs typeface="Montserrat"/>
                <a:sym typeface="Montserrat"/>
              </a:rPr>
              <a:t>Extracción de insights y visualización de la importancia de las características en el modelo final.</a:t>
            </a:r>
            <a:endParaRPr sz="1200">
              <a:solidFill>
                <a:srgbClr val="3E3E3E"/>
              </a:solidFill>
              <a:latin typeface="Montserrat"/>
              <a:ea typeface="Montserrat"/>
              <a:cs typeface="Montserrat"/>
              <a:sym typeface="Montserrat"/>
            </a:endParaRPr>
          </a:p>
        </p:txBody>
      </p:sp>
      <p:sp>
        <p:nvSpPr>
          <p:cNvPr id="238" name="Google Shape;238;p24"/>
          <p:cNvSpPr/>
          <p:nvPr/>
        </p:nvSpPr>
        <p:spPr>
          <a:xfrm>
            <a:off x="11386075" y="3007288"/>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319;p34" id="239" name="Google Shape;239;p24"/>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INTRODUCCIÓN</a:t>
            </a:r>
            <a:endParaRPr b="0" i="0" sz="1400" u="none" cap="none" strike="noStrike">
              <a:solidFill>
                <a:srgbClr val="000000"/>
              </a:solidFill>
              <a:latin typeface="Arial"/>
              <a:ea typeface="Arial"/>
              <a:cs typeface="Arial"/>
              <a:sym typeface="Arial"/>
            </a:endParaRPr>
          </a:p>
        </p:txBody>
      </p:sp>
      <p:cxnSp>
        <p:nvCxnSpPr>
          <p:cNvPr descr="Google Shape;320;p34" id="240" name="Google Shape;240;p24"/>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241" name="Google Shape;241;p24"/>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42" name="Google Shape;242;p24"/>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43" name="Google Shape;243;p24"/>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1.</a:t>
            </a:r>
            <a:endParaRPr b="0" i="0" sz="1400" u="none" cap="none" strike="noStrike">
              <a:solidFill>
                <a:srgbClr val="000000"/>
              </a:solidFill>
              <a:latin typeface="Arial"/>
              <a:ea typeface="Arial"/>
              <a:cs typeface="Arial"/>
              <a:sym typeface="Arial"/>
            </a:endParaRPr>
          </a:p>
        </p:txBody>
      </p:sp>
      <p:sp>
        <p:nvSpPr>
          <p:cNvPr id="244" name="Google Shape;244;p24"/>
          <p:cNvSpPr/>
          <p:nvPr/>
        </p:nvSpPr>
        <p:spPr>
          <a:xfrm>
            <a:off x="1616075" y="2370792"/>
            <a:ext cx="2819100" cy="393000"/>
          </a:xfrm>
          <a:prstGeom prst="roundRect">
            <a:avLst>
              <a:gd fmla="val 17047" name="adj"/>
            </a:avLst>
          </a:prstGeom>
          <a:solidFill>
            <a:srgbClr val="107E8C"/>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45" name="Google Shape;245;p24"/>
          <p:cNvSpPr txBox="1"/>
          <p:nvPr/>
        </p:nvSpPr>
        <p:spPr>
          <a:xfrm>
            <a:off x="1616075" y="2418350"/>
            <a:ext cx="2557500" cy="297900"/>
          </a:xfrm>
          <a:prstGeom prst="rect">
            <a:avLst/>
          </a:prstGeom>
          <a:noFill/>
          <a:ln>
            <a:noFill/>
          </a:ln>
        </p:spPr>
        <p:txBody>
          <a:bodyPr anchorCtr="0" anchor="t" bIns="36000" lIns="0" spcFirstLastPara="1" rIns="0" wrap="square" tIns="0">
            <a:spAutoFit/>
          </a:bodyPr>
          <a:lstStyle/>
          <a:p>
            <a:pPr indent="0" lvl="0" marL="0" marR="0" rtl="0" algn="ctr">
              <a:lnSpc>
                <a:spcPct val="115000"/>
              </a:lnSpc>
              <a:spcBef>
                <a:spcPts val="0"/>
              </a:spcBef>
              <a:spcAft>
                <a:spcPts val="0"/>
              </a:spcAft>
              <a:buClr>
                <a:srgbClr val="000000"/>
              </a:buClr>
              <a:buSzPts val="1700"/>
              <a:buFont typeface="Arial"/>
              <a:buNone/>
            </a:pPr>
            <a:r>
              <a:rPr b="0" i="0" lang="es-ES" sz="1700" u="none" cap="none" strike="noStrike">
                <a:solidFill>
                  <a:srgbClr val="FFFFFF"/>
                </a:solidFill>
                <a:latin typeface="Montserrat"/>
                <a:ea typeface="Montserrat"/>
                <a:cs typeface="Montserrat"/>
                <a:sym typeface="Montserrat"/>
              </a:rPr>
              <a:t>&lt;ORGANIZACIÓN&gt;</a:t>
            </a:r>
            <a:endParaRPr b="0" i="0" sz="1700" u="none" cap="none" strike="noStrike">
              <a:solidFill>
                <a:srgbClr val="FFFFFF"/>
              </a:solidFill>
              <a:latin typeface="Montserrat"/>
              <a:ea typeface="Montserrat"/>
              <a:cs typeface="Montserrat"/>
              <a:sym typeface="Montserrat"/>
            </a:endParaRPr>
          </a:p>
        </p:txBody>
      </p:sp>
      <p:pic>
        <p:nvPicPr>
          <p:cNvPr descr="Google Shape;124;p27" id="246" name="Google Shape;246;p24"/>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247" name="Google Shape;247;p24"/>
          <p:cNvSpPr txBox="1"/>
          <p:nvPr/>
        </p:nvSpPr>
        <p:spPr>
          <a:xfrm>
            <a:off x="2264825" y="253574"/>
            <a:ext cx="7938300" cy="9234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lang="es-ES" sz="1600">
                <a:solidFill>
                  <a:srgbClr val="CCCCCC"/>
                </a:solidFill>
                <a:latin typeface="Montserrat ExtraLight"/>
                <a:ea typeface="Montserrat ExtraLight"/>
                <a:cs typeface="Montserrat ExtraLight"/>
                <a:sym typeface="Montserrat ExtraLight"/>
              </a:rPr>
              <a:t>ANÁLISIS DEL IMPACTO NUTRICIONAL DE ALIMENTOS ULTRAPROCESADOS</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1" name="Shape 251"/>
        <p:cNvGrpSpPr/>
        <p:nvPr/>
      </p:nvGrpSpPr>
      <p:grpSpPr>
        <a:xfrm>
          <a:off x="0" y="0"/>
          <a:ext cx="0" cy="0"/>
          <a:chOff x="0" y="0"/>
          <a:chExt cx="0" cy="0"/>
        </a:xfrm>
      </p:grpSpPr>
      <p:sp>
        <p:nvSpPr>
          <p:cNvPr id="252" name="Google Shape;252;p25"/>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53" name="Google Shape;253;p25"/>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54" name="Google Shape;254;p25"/>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55" name="Google Shape;255;p25"/>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56" name="Google Shape;256;p25"/>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57" name="Google Shape;257;p25"/>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58" name="Google Shape;258;p25"/>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59" name="Google Shape;259;p25"/>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60" name="Google Shape;260;p25"/>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61" name="Google Shape;261;p25"/>
          <p:cNvPicPr preferRelativeResize="0"/>
          <p:nvPr/>
        </p:nvPicPr>
        <p:blipFill rotWithShape="1">
          <a:blip r:embed="rId3">
            <a:alphaModFix/>
          </a:blip>
          <a:srcRect b="0" l="0" r="88419" t="0"/>
          <a:stretch/>
        </p:blipFill>
        <p:spPr>
          <a:xfrm>
            <a:off x="0" y="0"/>
            <a:ext cx="769949" cy="6858000"/>
          </a:xfrm>
          <a:prstGeom prst="rect">
            <a:avLst/>
          </a:prstGeom>
          <a:noFill/>
          <a:ln>
            <a:noFill/>
          </a:ln>
        </p:spPr>
      </p:pic>
      <p:sp>
        <p:nvSpPr>
          <p:cNvPr descr="Google Shape;319;p34" id="262" name="Google Shape;262;p25"/>
          <p:cNvSpPr txBox="1"/>
          <p:nvPr/>
        </p:nvSpPr>
        <p:spPr>
          <a:xfrm>
            <a:off x="2913075" y="14333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ESTADO DEL ARTE</a:t>
            </a:r>
            <a:r>
              <a:rPr b="0" i="0" lang="es-ES" sz="2700" u="none" cap="none" strike="noStrike">
                <a:solidFill>
                  <a:srgbClr val="C6C6C6"/>
                </a:solidFill>
                <a:latin typeface="Oswald Light"/>
                <a:ea typeface="Oswald Light"/>
                <a:cs typeface="Oswald Light"/>
                <a:sym typeface="Oswald Light"/>
              </a:rPr>
              <a:t> </a:t>
            </a:r>
            <a:endParaRPr b="0" i="0" sz="1400" u="none" cap="none" strike="noStrike">
              <a:solidFill>
                <a:srgbClr val="000000"/>
              </a:solidFill>
              <a:latin typeface="Arial"/>
              <a:ea typeface="Arial"/>
              <a:cs typeface="Arial"/>
              <a:sym typeface="Arial"/>
            </a:endParaRPr>
          </a:p>
        </p:txBody>
      </p:sp>
      <p:cxnSp>
        <p:nvCxnSpPr>
          <p:cNvPr descr="Google Shape;320;p34" id="263" name="Google Shape;263;p25"/>
          <p:cNvCxnSpPr/>
          <p:nvPr/>
        </p:nvCxnSpPr>
        <p:spPr>
          <a:xfrm rot="10800000">
            <a:off x="761975" y="16174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264" name="Google Shape;264;p25"/>
          <p:cNvSpPr/>
          <p:nvPr/>
        </p:nvSpPr>
        <p:spPr>
          <a:xfrm>
            <a:off x="1616075" y="15143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65" name="Google Shape;265;p25"/>
          <p:cNvSpPr/>
          <p:nvPr/>
        </p:nvSpPr>
        <p:spPr>
          <a:xfrm>
            <a:off x="2121336" y="13137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66" name="Google Shape;266;p25"/>
          <p:cNvSpPr txBox="1"/>
          <p:nvPr/>
        </p:nvSpPr>
        <p:spPr>
          <a:xfrm>
            <a:off x="2235042" y="13208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2.</a:t>
            </a:r>
            <a:endParaRPr b="0" i="0" sz="1400" u="none" cap="none" strike="noStrike">
              <a:solidFill>
                <a:srgbClr val="000000"/>
              </a:solidFill>
              <a:latin typeface="Arial"/>
              <a:ea typeface="Arial"/>
              <a:cs typeface="Arial"/>
              <a:sym typeface="Arial"/>
            </a:endParaRPr>
          </a:p>
        </p:txBody>
      </p:sp>
      <p:sp>
        <p:nvSpPr>
          <p:cNvPr descr="Google Shape;578;p42" id="267" name="Google Shape;267;p25"/>
          <p:cNvSpPr txBox="1"/>
          <p:nvPr/>
        </p:nvSpPr>
        <p:spPr>
          <a:xfrm>
            <a:off x="3231525" y="2140650"/>
            <a:ext cx="8252400" cy="1552800"/>
          </a:xfrm>
          <a:prstGeom prst="rect">
            <a:avLst/>
          </a:prstGeom>
          <a:noFill/>
          <a:ln>
            <a:noFill/>
          </a:ln>
        </p:spPr>
        <p:txBody>
          <a:bodyPr anchorCtr="0" anchor="t" bIns="162525" lIns="162525" spcFirstLastPara="1" rIns="162525" wrap="square" tIns="162525">
            <a:spAutoFit/>
          </a:bodyPr>
          <a:lstStyle/>
          <a:p>
            <a:pPr indent="-228600" lvl="0" marL="228600" marR="0" rtl="0" algn="l">
              <a:lnSpc>
                <a:spcPct val="115000"/>
              </a:lnSpc>
              <a:spcBef>
                <a:spcPts val="0"/>
              </a:spcBef>
              <a:spcAft>
                <a:spcPts val="0"/>
              </a:spcAft>
              <a:buClr>
                <a:srgbClr val="424242"/>
              </a:buClr>
              <a:buSzPts val="300"/>
              <a:buFont typeface="Montserrat"/>
              <a:buChar char="•"/>
            </a:pPr>
            <a:r>
              <a:rPr b="0" i="0" lang="es-ES" sz="1500" u="none" cap="none" strike="noStrike">
                <a:solidFill>
                  <a:srgbClr val="33D9BE"/>
                </a:solidFill>
                <a:latin typeface="Montserrat ExtraBold"/>
                <a:ea typeface="Montserrat ExtraBold"/>
                <a:cs typeface="Montserrat ExtraBold"/>
                <a:sym typeface="Montserrat ExtraBold"/>
              </a:rPr>
              <a:t>&gt;&gt; </a:t>
            </a:r>
            <a:r>
              <a:rPr lang="es-ES">
                <a:solidFill>
                  <a:schemeClr val="dk1"/>
                </a:solidFill>
                <a:latin typeface="Montserrat"/>
                <a:ea typeface="Montserrat"/>
                <a:cs typeface="Montserrat"/>
                <a:sym typeface="Montserrat"/>
              </a:rPr>
              <a:t>El estado actual de la investigación sobre la obesidad destaca que esta condición es una enfermedad crónica y multifactorial, influenciada por una compleja interacción de factores genéticos, biológicos, socioeconómicos, culturales y ambientales. Este enfoque integral ha sido respaldado por diversos estudios recientes, que subrayan la necesidad de estrategias multidisciplinarias para su prevención y tratamiento.</a:t>
            </a:r>
            <a:endParaRPr>
              <a:solidFill>
                <a:schemeClr val="dk1"/>
              </a:solidFill>
              <a:latin typeface="Montserrat"/>
              <a:ea typeface="Montserrat"/>
              <a:cs typeface="Montserrat"/>
              <a:sym typeface="Montserrat"/>
            </a:endParaRPr>
          </a:p>
        </p:txBody>
      </p:sp>
      <p:pic>
        <p:nvPicPr>
          <p:cNvPr descr="Google Shape;124;p27" id="268" name="Google Shape;268;p25"/>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sp>
        <p:nvSpPr>
          <p:cNvPr id="269" name="Google Shape;269;p25"/>
          <p:cNvSpPr txBox="1"/>
          <p:nvPr/>
        </p:nvSpPr>
        <p:spPr>
          <a:xfrm>
            <a:off x="2264825" y="253574"/>
            <a:ext cx="7938300" cy="923400"/>
          </a:xfrm>
          <a:prstGeom prst="rect">
            <a:avLst/>
          </a:prstGeom>
          <a:noFill/>
          <a:ln>
            <a:noFill/>
          </a:ln>
        </p:spPr>
        <p:txBody>
          <a:bodyPr anchorCtr="0" anchor="t" bIns="91425" lIns="91425" spcFirstLastPara="1" rIns="91425" wrap="square" tIns="91425">
            <a:spAutoFit/>
          </a:bodyPr>
          <a:lstStyle/>
          <a:p>
            <a:pPr indent="-514350" lvl="0" marL="514350" marR="0" rtl="0" algn="r">
              <a:lnSpc>
                <a:spcPct val="100000"/>
              </a:lnSpc>
              <a:spcBef>
                <a:spcPts val="0"/>
              </a:spcBef>
              <a:spcAft>
                <a:spcPts val="0"/>
              </a:spcAft>
              <a:buClr>
                <a:srgbClr val="000000"/>
              </a:buClr>
              <a:buSzPts val="1600"/>
              <a:buFont typeface="Arial"/>
              <a:buNone/>
            </a:pPr>
            <a:r>
              <a:rPr lang="es-ES" sz="1600">
                <a:solidFill>
                  <a:srgbClr val="CCCCCC"/>
                </a:solidFill>
                <a:latin typeface="Montserrat ExtraLight"/>
                <a:ea typeface="Montserrat ExtraLight"/>
                <a:cs typeface="Montserrat ExtraLight"/>
                <a:sym typeface="Montserrat ExtraLight"/>
              </a:rPr>
              <a:t>ANÁLISIS DEL IMPACTO NUTRICIONAL DE ALIMENTOS ULTRAPROCESADOS</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a:p>
            <a:pPr indent="-514350" lvl="0" marL="514350" marR="0" rtl="0" algn="r">
              <a:lnSpc>
                <a:spcPct val="100000"/>
              </a:lnSpc>
              <a:spcBef>
                <a:spcPts val="0"/>
              </a:spcBef>
              <a:spcAft>
                <a:spcPts val="0"/>
              </a:spcAft>
              <a:buClr>
                <a:srgbClr val="000000"/>
              </a:buClr>
              <a:buSzPts val="1600"/>
              <a:buFont typeface="Arial"/>
              <a:buNone/>
            </a:pPr>
            <a:r>
              <a:t/>
            </a:r>
            <a:endParaRPr sz="1600">
              <a:solidFill>
                <a:srgbClr val="CCCCCC"/>
              </a:solidFill>
              <a:latin typeface="Montserrat ExtraLight"/>
              <a:ea typeface="Montserrat ExtraLight"/>
              <a:cs typeface="Montserrat ExtraLight"/>
              <a:sym typeface="Montserrat ExtraLight"/>
            </a:endParaRPr>
          </a:p>
        </p:txBody>
      </p:sp>
      <p:sp>
        <p:nvSpPr>
          <p:cNvPr id="270" name="Google Shape;270;p25"/>
          <p:cNvSpPr/>
          <p:nvPr/>
        </p:nvSpPr>
        <p:spPr>
          <a:xfrm>
            <a:off x="1690325" y="4305613"/>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5"/>
          <p:cNvSpPr/>
          <p:nvPr/>
        </p:nvSpPr>
        <p:spPr>
          <a:xfrm>
            <a:off x="8066500" y="4903625"/>
            <a:ext cx="125100" cy="1032300"/>
          </a:xfrm>
          <a:prstGeom prst="rect">
            <a:avLst/>
          </a:prstGeom>
          <a:solidFill>
            <a:srgbClr val="FFFFFF"/>
          </a:solidFill>
          <a:ln>
            <a:noFill/>
          </a:ln>
        </p:spPr>
        <p:txBody>
          <a:bodyPr anchorCtr="0" anchor="ctr" bIns="91450" lIns="91450" spcFirstLastPara="1" rIns="91450" wrap="square" tIns="914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5"/>
          <p:cNvSpPr txBox="1"/>
          <p:nvPr/>
        </p:nvSpPr>
        <p:spPr>
          <a:xfrm>
            <a:off x="3489375" y="3584150"/>
            <a:ext cx="8041500" cy="2661900"/>
          </a:xfrm>
          <a:prstGeom prst="rect">
            <a:avLst/>
          </a:prstGeom>
          <a:noFill/>
          <a:ln>
            <a:noFill/>
          </a:ln>
        </p:spPr>
        <p:txBody>
          <a:bodyPr anchorCtr="0" anchor="t" bIns="162525" lIns="162525" spcFirstLastPara="1" rIns="162525" wrap="square" tIns="162525">
            <a:noAutofit/>
          </a:bodyPr>
          <a:lstStyle/>
          <a:p>
            <a:pPr indent="0" lvl="0" marL="0" marR="0" rtl="0" algn="l">
              <a:lnSpc>
                <a:spcPct val="115000"/>
              </a:lnSpc>
              <a:spcBef>
                <a:spcPts val="0"/>
              </a:spcBef>
              <a:spcAft>
                <a:spcPts val="0"/>
              </a:spcAft>
              <a:buClr>
                <a:schemeClr val="dk1"/>
              </a:buClr>
              <a:buSzPts val="1100"/>
              <a:buFont typeface="Arial"/>
              <a:buNone/>
            </a:pPr>
            <a:r>
              <a:rPr b="1" lang="es-ES">
                <a:solidFill>
                  <a:schemeClr val="dk1"/>
                </a:solidFill>
                <a:latin typeface="Montserrat"/>
                <a:ea typeface="Montserrat"/>
                <a:cs typeface="Montserrat"/>
                <a:sym typeface="Montserrat"/>
              </a:rPr>
              <a:t>Aportación al estado del arte</a:t>
            </a:r>
            <a:endParaRPr b="1">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AutoNum type="arabicPeriod"/>
            </a:pPr>
            <a:r>
              <a:rPr lang="es-ES">
                <a:solidFill>
                  <a:schemeClr val="dk1"/>
                </a:solidFill>
                <a:latin typeface="Montserrat"/>
                <a:ea typeface="Montserrat"/>
                <a:cs typeface="Montserrat"/>
                <a:sym typeface="Montserrat"/>
              </a:rPr>
              <a:t>En la parte de EDA nuestro proyecto </a:t>
            </a:r>
            <a:r>
              <a:rPr b="1" lang="es-ES">
                <a:solidFill>
                  <a:schemeClr val="dk1"/>
                </a:solidFill>
                <a:latin typeface="Montserrat"/>
                <a:ea typeface="Montserrat"/>
                <a:cs typeface="Montserrat"/>
                <a:sym typeface="Montserrat"/>
              </a:rPr>
              <a:t>aporta conclusiones sólidas</a:t>
            </a:r>
            <a:r>
              <a:rPr lang="es-ES">
                <a:solidFill>
                  <a:schemeClr val="dk1"/>
                </a:solidFill>
                <a:latin typeface="Montserrat"/>
                <a:ea typeface="Montserrat"/>
                <a:cs typeface="Montserrat"/>
                <a:sym typeface="Montserrat"/>
              </a:rPr>
              <a:t> que confirman las aportadas por los estudios anteriores, en cuanto a la importancia de los hábitos de alimentación, actividad física, consumo de bebidas azucaradas y demás factores antes mencionados.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marR="0" rtl="0" algn="l">
              <a:lnSpc>
                <a:spcPct val="115000"/>
              </a:lnSpc>
              <a:spcBef>
                <a:spcPts val="1000"/>
              </a:spcBef>
              <a:spcAft>
                <a:spcPts val="0"/>
              </a:spcAft>
              <a:buClr>
                <a:schemeClr val="dk1"/>
              </a:buClr>
              <a:buSzPts val="1400"/>
              <a:buFont typeface="Montserrat"/>
              <a:buAutoNum type="arabicPeriod"/>
            </a:pPr>
            <a:r>
              <a:rPr lang="es-ES">
                <a:solidFill>
                  <a:schemeClr val="dk1"/>
                </a:solidFill>
                <a:latin typeface="Montserrat"/>
                <a:ea typeface="Montserrat"/>
                <a:cs typeface="Montserrat"/>
                <a:sym typeface="Montserrat"/>
              </a:rPr>
              <a:t>Además de </a:t>
            </a:r>
            <a:r>
              <a:rPr b="1" lang="es-ES">
                <a:solidFill>
                  <a:schemeClr val="dk1"/>
                </a:solidFill>
                <a:latin typeface="Montserrat"/>
                <a:ea typeface="Montserrat"/>
                <a:cs typeface="Montserrat"/>
                <a:sym typeface="Montserrat"/>
              </a:rPr>
              <a:t>aportar un modelo de ML capaz de predecir el nivel de obesidad,</a:t>
            </a:r>
            <a:r>
              <a:rPr lang="es-ES">
                <a:solidFill>
                  <a:schemeClr val="dk1"/>
                </a:solidFill>
                <a:latin typeface="Montserrat"/>
                <a:ea typeface="Montserrat"/>
                <a:cs typeface="Montserrat"/>
                <a:sym typeface="Montserrat"/>
              </a:rPr>
              <a:t> si es que existe en una persona basándonos en sus hábitos y estilo de vida, aportando una herramienta más para poder detectar con antelación, cuáles son los factores que afectan en mayor medida al aumento de peso de los sujetos.</a:t>
            </a:r>
            <a:endParaRPr>
              <a:solidFill>
                <a:schemeClr val="dk1"/>
              </a:solidFill>
              <a:latin typeface="Oswald"/>
              <a:ea typeface="Oswald"/>
              <a:cs typeface="Oswald"/>
              <a:sym typeface="Oswald"/>
            </a:endParaRPr>
          </a:p>
          <a:p>
            <a:pPr indent="0" lvl="0" marL="457200" marR="0" rtl="0" algn="l">
              <a:lnSpc>
                <a:spcPct val="115000"/>
              </a:lnSpc>
              <a:spcBef>
                <a:spcPts val="1000"/>
              </a:spcBef>
              <a:spcAft>
                <a:spcPts val="0"/>
              </a:spcAft>
              <a:buNone/>
            </a:pPr>
            <a:r>
              <a:t/>
            </a:r>
            <a:endParaRPr b="1">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 name="Shape 276"/>
        <p:cNvGrpSpPr/>
        <p:nvPr/>
      </p:nvGrpSpPr>
      <p:grpSpPr>
        <a:xfrm>
          <a:off x="0" y="0"/>
          <a:ext cx="0" cy="0"/>
          <a:chOff x="0" y="0"/>
          <a:chExt cx="0" cy="0"/>
        </a:xfrm>
      </p:grpSpPr>
      <p:pic>
        <p:nvPicPr>
          <p:cNvPr id="277" name="Google Shape;277;p26"/>
          <p:cNvPicPr preferRelativeResize="0"/>
          <p:nvPr/>
        </p:nvPicPr>
        <p:blipFill rotWithShape="1">
          <a:blip r:embed="rId3">
            <a:alphaModFix/>
          </a:blip>
          <a:srcRect b="6103" l="4852" r="12896" t="0"/>
          <a:stretch/>
        </p:blipFill>
        <p:spPr>
          <a:xfrm>
            <a:off x="2235050" y="1006750"/>
            <a:ext cx="9002424" cy="5781375"/>
          </a:xfrm>
          <a:prstGeom prst="rect">
            <a:avLst/>
          </a:prstGeom>
          <a:noFill/>
          <a:ln>
            <a:noFill/>
          </a:ln>
        </p:spPr>
      </p:pic>
      <p:sp>
        <p:nvSpPr>
          <p:cNvPr id="278" name="Google Shape;278;p26"/>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279" name="Google Shape;279;p26"/>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0" name="Google Shape;280;p26"/>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1" name="Google Shape;281;p26"/>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82" name="Google Shape;282;p26"/>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3" name="Google Shape;283;p26"/>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4" name="Google Shape;284;p26"/>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285" name="Google Shape;285;p26"/>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286" name="Google Shape;286;p26"/>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287" name="Google Shape;287;p26"/>
          <p:cNvPicPr preferRelativeResize="0"/>
          <p:nvPr/>
        </p:nvPicPr>
        <p:blipFill rotWithShape="1">
          <a:blip r:embed="rId4">
            <a:alphaModFix/>
          </a:blip>
          <a:srcRect b="0" l="0" r="88419" t="0"/>
          <a:stretch/>
        </p:blipFill>
        <p:spPr>
          <a:xfrm>
            <a:off x="0" y="0"/>
            <a:ext cx="769949" cy="6858000"/>
          </a:xfrm>
          <a:prstGeom prst="rect">
            <a:avLst/>
          </a:prstGeom>
          <a:noFill/>
          <a:ln>
            <a:noFill/>
          </a:ln>
        </p:spPr>
      </p:pic>
      <p:sp>
        <p:nvSpPr>
          <p:cNvPr descr="Google Shape;319;p34" id="288" name="Google Shape;288;p26"/>
          <p:cNvSpPr txBox="1"/>
          <p:nvPr/>
        </p:nvSpPr>
        <p:spPr>
          <a:xfrm>
            <a:off x="2913075" y="518937"/>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DESARROLLO</a:t>
            </a:r>
            <a:endParaRPr b="0" i="0" sz="1400" u="none" cap="none" strike="noStrike">
              <a:solidFill>
                <a:srgbClr val="000000"/>
              </a:solidFill>
              <a:latin typeface="Arial"/>
              <a:ea typeface="Arial"/>
              <a:cs typeface="Arial"/>
              <a:sym typeface="Arial"/>
            </a:endParaRPr>
          </a:p>
        </p:txBody>
      </p:sp>
      <p:cxnSp>
        <p:nvCxnSpPr>
          <p:cNvPr descr="Google Shape;320;p34" id="289" name="Google Shape;289;p26"/>
          <p:cNvCxnSpPr/>
          <p:nvPr/>
        </p:nvCxnSpPr>
        <p:spPr>
          <a:xfrm rot="10800000">
            <a:off x="761975" y="7030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290" name="Google Shape;290;p26"/>
          <p:cNvSpPr/>
          <p:nvPr/>
        </p:nvSpPr>
        <p:spPr>
          <a:xfrm>
            <a:off x="1616075" y="5999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291" name="Google Shape;291;p26"/>
          <p:cNvSpPr/>
          <p:nvPr/>
        </p:nvSpPr>
        <p:spPr>
          <a:xfrm>
            <a:off x="2121336" y="3993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292" name="Google Shape;292;p26"/>
          <p:cNvSpPr txBox="1"/>
          <p:nvPr/>
        </p:nvSpPr>
        <p:spPr>
          <a:xfrm>
            <a:off x="2235042" y="4064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3.</a:t>
            </a:r>
            <a:endParaRPr b="0" i="0" sz="1400" u="none" cap="none" strike="noStrike">
              <a:solidFill>
                <a:srgbClr val="000000"/>
              </a:solidFill>
              <a:latin typeface="Arial"/>
              <a:ea typeface="Arial"/>
              <a:cs typeface="Arial"/>
              <a:sym typeface="Arial"/>
            </a:endParaRPr>
          </a:p>
        </p:txBody>
      </p:sp>
      <p:pic>
        <p:nvPicPr>
          <p:cNvPr descr="Google Shape;124;p27" id="293" name="Google Shape;293;p26"/>
          <p:cNvPicPr preferRelativeResize="0"/>
          <p:nvPr/>
        </p:nvPicPr>
        <p:blipFill rotWithShape="1">
          <a:blip r:embed="rId5">
            <a:alphaModFix/>
          </a:blip>
          <a:srcRect b="0" l="0" r="0" t="0"/>
          <a:stretch/>
        </p:blipFill>
        <p:spPr>
          <a:xfrm>
            <a:off x="10369550" y="311150"/>
            <a:ext cx="1433513" cy="314325"/>
          </a:xfrm>
          <a:prstGeom prst="rect">
            <a:avLst/>
          </a:prstGeom>
          <a:noFill/>
          <a:ln>
            <a:noFill/>
          </a:ln>
        </p:spPr>
      </p:pic>
      <p:pic>
        <p:nvPicPr>
          <p:cNvPr descr="Archivo:Python-logo-notext.svg - Wikipedia, la enciclopedia ..." id="294" name="Google Shape;294;p26"/>
          <p:cNvPicPr preferRelativeResize="0"/>
          <p:nvPr/>
        </p:nvPicPr>
        <p:blipFill>
          <a:blip r:embed="rId6">
            <a:alphaModFix/>
          </a:blip>
          <a:stretch>
            <a:fillRect/>
          </a:stretch>
        </p:blipFill>
        <p:spPr>
          <a:xfrm>
            <a:off x="1246505" y="1981992"/>
            <a:ext cx="644276" cy="707521"/>
          </a:xfrm>
          <a:prstGeom prst="rect">
            <a:avLst/>
          </a:prstGeom>
          <a:noFill/>
          <a:ln>
            <a:noFill/>
          </a:ln>
        </p:spPr>
      </p:pic>
      <p:pic>
        <p:nvPicPr>
          <p:cNvPr descr="Archivo:Scikit learn logo small.svg - Wikipedia, la enciclopedia libre" id="295" name="Google Shape;295;p26"/>
          <p:cNvPicPr preferRelativeResize="0"/>
          <p:nvPr/>
        </p:nvPicPr>
        <p:blipFill>
          <a:blip r:embed="rId7">
            <a:alphaModFix/>
          </a:blip>
          <a:stretch>
            <a:fillRect/>
          </a:stretch>
        </p:blipFill>
        <p:spPr>
          <a:xfrm>
            <a:off x="1084462" y="4515975"/>
            <a:ext cx="968360" cy="522150"/>
          </a:xfrm>
          <a:prstGeom prst="rect">
            <a:avLst/>
          </a:prstGeom>
          <a:noFill/>
          <a:ln>
            <a:noFill/>
          </a:ln>
        </p:spPr>
      </p:pic>
      <p:pic>
        <p:nvPicPr>
          <p:cNvPr descr="Archivo:Pandas logo.svg - Wikipedia, la enciclopedia libre" id="296" name="Google Shape;296;p26"/>
          <p:cNvPicPr preferRelativeResize="0"/>
          <p:nvPr/>
        </p:nvPicPr>
        <p:blipFill>
          <a:blip r:embed="rId8">
            <a:alphaModFix/>
          </a:blip>
          <a:stretch>
            <a:fillRect/>
          </a:stretch>
        </p:blipFill>
        <p:spPr>
          <a:xfrm>
            <a:off x="976425" y="2751973"/>
            <a:ext cx="1184425" cy="479813"/>
          </a:xfrm>
          <a:prstGeom prst="rect">
            <a:avLst/>
          </a:prstGeom>
          <a:noFill/>
          <a:ln>
            <a:noFill/>
          </a:ln>
        </p:spPr>
      </p:pic>
      <p:pic>
        <p:nvPicPr>
          <p:cNvPr descr="Cheat-sheet_for_Google_Colab.ipynb - Colab" id="297" name="Google Shape;297;p26"/>
          <p:cNvPicPr preferRelativeResize="0"/>
          <p:nvPr/>
        </p:nvPicPr>
        <p:blipFill>
          <a:blip r:embed="rId9">
            <a:alphaModFix/>
          </a:blip>
          <a:stretch>
            <a:fillRect/>
          </a:stretch>
        </p:blipFill>
        <p:spPr>
          <a:xfrm>
            <a:off x="976425" y="3294252"/>
            <a:ext cx="1184425" cy="522138"/>
          </a:xfrm>
          <a:prstGeom prst="rect">
            <a:avLst/>
          </a:prstGeom>
          <a:noFill/>
          <a:ln>
            <a:noFill/>
          </a:ln>
        </p:spPr>
      </p:pic>
      <p:pic>
        <p:nvPicPr>
          <p:cNvPr descr="Archivo:Kaggle logo.png - Wikipedia, la enciclopedia libre" id="298" name="Google Shape;298;p26"/>
          <p:cNvPicPr preferRelativeResize="0"/>
          <p:nvPr/>
        </p:nvPicPr>
        <p:blipFill>
          <a:blip r:embed="rId10">
            <a:alphaModFix/>
          </a:blip>
          <a:stretch>
            <a:fillRect/>
          </a:stretch>
        </p:blipFill>
        <p:spPr>
          <a:xfrm>
            <a:off x="1084450" y="3980263"/>
            <a:ext cx="968375" cy="371840"/>
          </a:xfrm>
          <a:prstGeom prst="rect">
            <a:avLst/>
          </a:prstGeom>
          <a:noFill/>
          <a:ln>
            <a:noFill/>
          </a:ln>
        </p:spPr>
      </p:pic>
      <p:pic>
        <p:nvPicPr>
          <p:cNvPr descr="File:New Power BI Logo.svg - Wikimedia Commons" id="299" name="Google Shape;299;p26"/>
          <p:cNvPicPr preferRelativeResize="0"/>
          <p:nvPr/>
        </p:nvPicPr>
        <p:blipFill>
          <a:blip r:embed="rId11">
            <a:alphaModFix/>
          </a:blip>
          <a:stretch>
            <a:fillRect/>
          </a:stretch>
        </p:blipFill>
        <p:spPr>
          <a:xfrm>
            <a:off x="1183663" y="5299050"/>
            <a:ext cx="769950" cy="769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3" name="Shape 303"/>
        <p:cNvGrpSpPr/>
        <p:nvPr/>
      </p:nvGrpSpPr>
      <p:grpSpPr>
        <a:xfrm>
          <a:off x="0" y="0"/>
          <a:ext cx="0" cy="0"/>
          <a:chOff x="0" y="0"/>
          <a:chExt cx="0" cy="0"/>
        </a:xfrm>
      </p:grpSpPr>
      <p:sp>
        <p:nvSpPr>
          <p:cNvPr id="304" name="Google Shape;304;p27"/>
          <p:cNvSpPr/>
          <p:nvPr/>
        </p:nvSpPr>
        <p:spPr>
          <a:xfrm>
            <a:off x="-740752" y="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3444B"/>
              </a:solidFill>
              <a:latin typeface="Arial"/>
              <a:ea typeface="Arial"/>
              <a:cs typeface="Arial"/>
              <a:sym typeface="Arial"/>
            </a:endParaRPr>
          </a:p>
        </p:txBody>
      </p:sp>
      <p:sp>
        <p:nvSpPr>
          <p:cNvPr id="305" name="Google Shape;305;p27"/>
          <p:cNvSpPr/>
          <p:nvPr/>
        </p:nvSpPr>
        <p:spPr>
          <a:xfrm>
            <a:off x="-740677" y="396400"/>
            <a:ext cx="349200" cy="349200"/>
          </a:xfrm>
          <a:prstGeom prst="roundRect">
            <a:avLst>
              <a:gd fmla="val 16667" name="adj"/>
            </a:avLst>
          </a:prstGeom>
          <a:solidFill>
            <a:srgbClr val="19A6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6" name="Google Shape;306;p27"/>
          <p:cNvSpPr/>
          <p:nvPr/>
        </p:nvSpPr>
        <p:spPr>
          <a:xfrm>
            <a:off x="-740752" y="792800"/>
            <a:ext cx="349200" cy="349200"/>
          </a:xfrm>
          <a:prstGeom prst="roundRect">
            <a:avLst>
              <a:gd fmla="val 16667" name="adj"/>
            </a:avLst>
          </a:prstGeom>
          <a:solidFill>
            <a:srgbClr val="33D9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7" name="Google Shape;307;p27"/>
          <p:cNvSpPr/>
          <p:nvPr/>
        </p:nvSpPr>
        <p:spPr>
          <a:xfrm>
            <a:off x="-740752" y="1189200"/>
            <a:ext cx="349200" cy="349200"/>
          </a:xfrm>
          <a:prstGeom prst="roundRect">
            <a:avLst>
              <a:gd fmla="val 16667" name="adj"/>
            </a:avLst>
          </a:prstGeom>
          <a:solidFill>
            <a:srgbClr val="002F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08" name="Google Shape;308;p27"/>
          <p:cNvSpPr/>
          <p:nvPr/>
        </p:nvSpPr>
        <p:spPr>
          <a:xfrm>
            <a:off x="-740677" y="1585600"/>
            <a:ext cx="349200" cy="349200"/>
          </a:xfrm>
          <a:prstGeom prst="roundRect">
            <a:avLst>
              <a:gd fmla="val 16667" name="adj"/>
            </a:avLst>
          </a:prstGeom>
          <a:solidFill>
            <a:srgbClr val="2344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09" name="Google Shape;309;p27"/>
          <p:cNvSpPr/>
          <p:nvPr/>
        </p:nvSpPr>
        <p:spPr>
          <a:xfrm>
            <a:off x="-740752" y="1982000"/>
            <a:ext cx="349200" cy="349200"/>
          </a:xfrm>
          <a:prstGeom prst="roundRect">
            <a:avLst>
              <a:gd fmla="val 16667" name="adj"/>
            </a:avLst>
          </a:prstGeom>
          <a:solidFill>
            <a:srgbClr val="74C0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10" name="Google Shape;310;p27"/>
          <p:cNvSpPr/>
          <p:nvPr/>
        </p:nvSpPr>
        <p:spPr>
          <a:xfrm>
            <a:off x="-740715" y="2378400"/>
            <a:ext cx="349200" cy="349200"/>
          </a:xfrm>
          <a:prstGeom prst="roundRect">
            <a:avLst>
              <a:gd fmla="val 16667" name="adj"/>
            </a:avLst>
          </a:pr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2F33"/>
              </a:solidFill>
              <a:latin typeface="Arial"/>
              <a:ea typeface="Arial"/>
              <a:cs typeface="Arial"/>
              <a:sym typeface="Arial"/>
            </a:endParaRPr>
          </a:p>
        </p:txBody>
      </p:sp>
      <p:sp>
        <p:nvSpPr>
          <p:cNvPr id="311" name="Google Shape;311;p27"/>
          <p:cNvSpPr/>
          <p:nvPr/>
        </p:nvSpPr>
        <p:spPr>
          <a:xfrm>
            <a:off x="-740640" y="2774800"/>
            <a:ext cx="349200" cy="349200"/>
          </a:xfrm>
          <a:prstGeom prst="roundRect">
            <a:avLst>
              <a:gd fmla="val 16667" name="adj"/>
            </a:avLst>
          </a:prstGeom>
          <a:solidFill>
            <a:srgbClr val="3E4B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sp>
        <p:nvSpPr>
          <p:cNvPr id="312" name="Google Shape;312;p27"/>
          <p:cNvSpPr/>
          <p:nvPr/>
        </p:nvSpPr>
        <p:spPr>
          <a:xfrm>
            <a:off x="-740715" y="3171200"/>
            <a:ext cx="349200" cy="349200"/>
          </a:xfrm>
          <a:prstGeom prst="roundRect">
            <a:avLst>
              <a:gd fmla="val 16667" name="adj"/>
            </a:avLst>
          </a:pr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D9BE"/>
              </a:solidFill>
              <a:latin typeface="Arial"/>
              <a:ea typeface="Arial"/>
              <a:cs typeface="Arial"/>
              <a:sym typeface="Arial"/>
            </a:endParaRPr>
          </a:p>
        </p:txBody>
      </p:sp>
      <p:pic>
        <p:nvPicPr>
          <p:cNvPr id="313" name="Google Shape;313;p27"/>
          <p:cNvPicPr preferRelativeResize="0"/>
          <p:nvPr/>
        </p:nvPicPr>
        <p:blipFill rotWithShape="1">
          <a:blip r:embed="rId3">
            <a:alphaModFix/>
          </a:blip>
          <a:srcRect b="0" l="0" r="88418" t="0"/>
          <a:stretch/>
        </p:blipFill>
        <p:spPr>
          <a:xfrm>
            <a:off x="0" y="0"/>
            <a:ext cx="769949" cy="6858000"/>
          </a:xfrm>
          <a:prstGeom prst="rect">
            <a:avLst/>
          </a:prstGeom>
          <a:noFill/>
          <a:ln>
            <a:noFill/>
          </a:ln>
        </p:spPr>
      </p:pic>
      <p:sp>
        <p:nvSpPr>
          <p:cNvPr descr="Google Shape;319;p34" id="314" name="Google Shape;314;p27"/>
          <p:cNvSpPr txBox="1"/>
          <p:nvPr/>
        </p:nvSpPr>
        <p:spPr>
          <a:xfrm>
            <a:off x="2856150" y="863812"/>
            <a:ext cx="7901100" cy="6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3D9BE"/>
              </a:buClr>
              <a:buSzPts val="2700"/>
              <a:buFont typeface="Oswald Medium"/>
              <a:buNone/>
            </a:pPr>
            <a:r>
              <a:rPr b="0" i="0" lang="es-ES" sz="2700" u="none" cap="none" strike="noStrike">
                <a:solidFill>
                  <a:srgbClr val="33D9BE"/>
                </a:solidFill>
                <a:latin typeface="Oswald Medium"/>
                <a:ea typeface="Oswald Medium"/>
                <a:cs typeface="Oswald Medium"/>
                <a:sym typeface="Oswald Medium"/>
              </a:rPr>
              <a:t>PRUEBAS Y RESULTADOS</a:t>
            </a:r>
            <a:endParaRPr b="0" i="0" sz="1400" u="none" cap="none" strike="noStrike">
              <a:solidFill>
                <a:srgbClr val="000000"/>
              </a:solidFill>
              <a:latin typeface="Arial"/>
              <a:ea typeface="Arial"/>
              <a:cs typeface="Arial"/>
              <a:sym typeface="Arial"/>
            </a:endParaRPr>
          </a:p>
        </p:txBody>
      </p:sp>
      <p:cxnSp>
        <p:nvCxnSpPr>
          <p:cNvPr descr="Google Shape;320;p34" id="315" name="Google Shape;315;p27"/>
          <p:cNvCxnSpPr/>
          <p:nvPr/>
        </p:nvCxnSpPr>
        <p:spPr>
          <a:xfrm rot="10800000">
            <a:off x="761975" y="1160287"/>
            <a:ext cx="854100" cy="0"/>
          </a:xfrm>
          <a:prstGeom prst="straightConnector1">
            <a:avLst/>
          </a:prstGeom>
          <a:noFill/>
          <a:ln cap="flat" cmpd="sng" w="28575">
            <a:solidFill>
              <a:srgbClr val="33D9BE"/>
            </a:solidFill>
            <a:prstDash val="solid"/>
            <a:round/>
            <a:headEnd len="sm" w="sm" type="none"/>
            <a:tailEnd len="sm" w="sm" type="none"/>
          </a:ln>
        </p:spPr>
      </p:cxnSp>
      <p:sp>
        <p:nvSpPr>
          <p:cNvPr descr="Google Shape;321;p34" id="316" name="Google Shape;316;p27"/>
          <p:cNvSpPr/>
          <p:nvPr/>
        </p:nvSpPr>
        <p:spPr>
          <a:xfrm>
            <a:off x="1616075" y="1057100"/>
            <a:ext cx="204900" cy="204900"/>
          </a:xfrm>
          <a:prstGeom prst="ellipse">
            <a:avLst/>
          </a:prstGeom>
          <a:noFill/>
          <a:ln cap="flat" cmpd="sng" w="38100">
            <a:solidFill>
              <a:srgbClr val="33D9BE"/>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54;p32" id="317" name="Google Shape;317;p27"/>
          <p:cNvSpPr/>
          <p:nvPr/>
        </p:nvSpPr>
        <p:spPr>
          <a:xfrm>
            <a:off x="2121336" y="856599"/>
            <a:ext cx="567600" cy="567600"/>
          </a:xfrm>
          <a:prstGeom prst="roundRect">
            <a:avLst>
              <a:gd fmla="val 3600" name="adj"/>
            </a:avLst>
          </a:prstGeom>
          <a:solidFill>
            <a:srgbClr val="107E8C"/>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oogle Shape;269;p32" id="318" name="Google Shape;318;p27"/>
          <p:cNvSpPr txBox="1"/>
          <p:nvPr/>
        </p:nvSpPr>
        <p:spPr>
          <a:xfrm>
            <a:off x="2235042" y="863650"/>
            <a:ext cx="498300" cy="6003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FFFFFF"/>
              </a:buClr>
              <a:buSzPts val="2700"/>
              <a:buFont typeface="Oswald Medium"/>
              <a:buNone/>
            </a:pPr>
            <a:r>
              <a:rPr b="0" i="0" lang="es-ES" sz="2700" u="none" cap="none" strike="noStrike">
                <a:solidFill>
                  <a:srgbClr val="FFFFFF"/>
                </a:solidFill>
                <a:latin typeface="Oswald Medium"/>
                <a:ea typeface="Oswald Medium"/>
                <a:cs typeface="Oswald Medium"/>
                <a:sym typeface="Oswald Medium"/>
              </a:rPr>
              <a:t>4.</a:t>
            </a:r>
            <a:endParaRPr b="0" i="0" sz="1400" u="none" cap="none" strike="noStrike">
              <a:solidFill>
                <a:srgbClr val="000000"/>
              </a:solidFill>
              <a:latin typeface="Arial"/>
              <a:ea typeface="Arial"/>
              <a:cs typeface="Arial"/>
              <a:sym typeface="Arial"/>
            </a:endParaRPr>
          </a:p>
        </p:txBody>
      </p:sp>
      <p:pic>
        <p:nvPicPr>
          <p:cNvPr descr="Google Shape;124;p27" id="319" name="Google Shape;319;p27"/>
          <p:cNvPicPr preferRelativeResize="0"/>
          <p:nvPr/>
        </p:nvPicPr>
        <p:blipFill rotWithShape="1">
          <a:blip r:embed="rId4">
            <a:alphaModFix/>
          </a:blip>
          <a:srcRect b="0" l="0" r="0" t="0"/>
          <a:stretch/>
        </p:blipFill>
        <p:spPr>
          <a:xfrm>
            <a:off x="10369550" y="311150"/>
            <a:ext cx="1433513" cy="314325"/>
          </a:xfrm>
          <a:prstGeom prst="rect">
            <a:avLst/>
          </a:prstGeom>
          <a:noFill/>
          <a:ln>
            <a:noFill/>
          </a:ln>
        </p:spPr>
      </p:pic>
      <p:pic>
        <p:nvPicPr>
          <p:cNvPr id="320" name="Google Shape;320;p27"/>
          <p:cNvPicPr preferRelativeResize="0"/>
          <p:nvPr/>
        </p:nvPicPr>
        <p:blipFill rotWithShape="1">
          <a:blip r:embed="rId5">
            <a:alphaModFix/>
          </a:blip>
          <a:srcRect b="8471" l="0" r="0" t="20283"/>
          <a:stretch/>
        </p:blipFill>
        <p:spPr>
          <a:xfrm>
            <a:off x="1572225" y="1982000"/>
            <a:ext cx="9047549" cy="3625900"/>
          </a:xfrm>
          <a:prstGeom prst="rect">
            <a:avLst/>
          </a:prstGeom>
          <a:noFill/>
          <a:ln>
            <a:noFill/>
          </a:ln>
        </p:spPr>
      </p:pic>
      <p:sp>
        <p:nvSpPr>
          <p:cNvPr id="321" name="Google Shape;321;p27">
            <a:hlinkClick r:id="rId6"/>
          </p:cNvPr>
          <p:cNvSpPr/>
          <p:nvPr/>
        </p:nvSpPr>
        <p:spPr>
          <a:xfrm>
            <a:off x="4595725" y="2378400"/>
            <a:ext cx="694500" cy="675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27">
            <a:hlinkClick r:id="rId7"/>
          </p:cNvPr>
          <p:cNvSpPr/>
          <p:nvPr/>
        </p:nvSpPr>
        <p:spPr>
          <a:xfrm>
            <a:off x="6953500" y="2378400"/>
            <a:ext cx="769800" cy="745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27">
            <a:hlinkClick r:id="rId8"/>
          </p:cNvPr>
          <p:cNvSpPr/>
          <p:nvPr/>
        </p:nvSpPr>
        <p:spPr>
          <a:xfrm>
            <a:off x="6953500" y="4524575"/>
            <a:ext cx="694500" cy="675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27">
            <a:hlinkClick r:id="rId9"/>
          </p:cNvPr>
          <p:cNvSpPr/>
          <p:nvPr/>
        </p:nvSpPr>
        <p:spPr>
          <a:xfrm>
            <a:off x="4595725" y="4599725"/>
            <a:ext cx="769800" cy="60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